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notesSlide+xml" PartName="/ppt/notesSlides/notesSlide29.xml"/>
  <Override ContentType="application/vnd.openxmlformats-officedocument.presentationml.notesSlide+xml" PartName="/ppt/notesSlides/notesSlide30.xml"/>
  <Override ContentType="application/vnd.openxmlformats-officedocument.presentationml.notesSlide+xml" PartName="/ppt/notesSlides/notesSlide31.xml"/>
  <Override ContentType="application/vnd.openxmlformats-officedocument.presentationml.notesSlide+xml" PartName="/ppt/notesSlides/notesSlide32.xml"/>
  <Override ContentType="application/vnd.openxmlformats-officedocument.presentationml.notesSlide+xml" PartName="/ppt/notesSlides/notesSlide33.xml"/>
  <Override ContentType="application/vnd.openxmlformats-officedocument.presentationml.notesSlide+xml" PartName="/ppt/notesSlides/notesSlide34.xml"/>
  <Override ContentType="application/vnd.openxmlformats-officedocument.presentationml.notesSlide+xml" PartName="/ppt/notesSlides/notesSlide35.xml"/>
  <Override ContentType="application/vnd.openxmlformats-officedocument.presentationml.notesSlide+xml" PartName="/ppt/notesSlides/notesSlide36.xml"/>
  <Override ContentType="application/vnd.openxmlformats-officedocument.presentationml.notesSlide+xml" PartName="/ppt/notesSlides/notesSlide37.xml"/>
  <Override ContentType="application/vnd.openxmlformats-officedocument.presentationml.notesSlide+xml" PartName="/ppt/notesSlides/notesSlide38.xml"/>
  <Override ContentType="application/vnd.openxmlformats-officedocument.presentationml.notesSlide+xml" PartName="/ppt/notesSlides/notesSlide39.xml"/>
  <Override ContentType="application/vnd.openxmlformats-officedocument.presentationml.notesSlide+xml" PartName="/ppt/notesSlides/notesSlide4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Arimo Bold" charset="1" panose="020B0704020202020204"/>
      <p:regular r:id="rId56"/>
    </p:embeddedFont>
    <p:embeddedFont>
      <p:font typeface="Lato" charset="1" panose="020F0502020204030203"/>
      <p:regular r:id="rId57"/>
    </p:embeddedFont>
    <p:embeddedFont>
      <p:font typeface="Lato Bold" charset="1" panose="020F0502020204030203"/>
      <p:regular r:id="rId58"/>
    </p:embeddedFont>
    <p:embeddedFont>
      <p:font typeface="Poppins Medium Bold" charset="1" panose="02000000000000000000"/>
      <p:regular r:id="rId59"/>
    </p:embeddedFont>
    <p:embeddedFont>
      <p:font typeface="Poppins Medium" charset="1" panose="02000000000000000000"/>
      <p:regular r:id="rId60"/>
    </p:embeddedFont>
    <p:embeddedFont>
      <p:font typeface="Roboto" charset="1" panose="02000000000000000000"/>
      <p:regular r:id="rId65"/>
    </p:embeddedFont>
    <p:embeddedFont>
      <p:font typeface="Montserrat" charset="1" panose="00000500000000000000"/>
      <p:regular r:id="rId67"/>
    </p:embeddedFont>
    <p:embeddedFont>
      <p:font typeface="Roboto Bold" charset="1" panose="02000000000000000000"/>
      <p:regular r:id="rId71"/>
    </p:embeddedFont>
    <p:embeddedFont>
      <p:font typeface="Heebo Light" charset="1" panose="00000400000000000000"/>
      <p:regular r:id="rId75"/>
    </p:embeddedFont>
    <p:embeddedFont>
      <p:font typeface="Nunito" charset="1" panose="00000000000000000000"/>
      <p:regular r:id="rId82"/>
    </p:embeddedFont>
    <p:embeddedFont>
      <p:font typeface="Computer Says No" charset="1" panose="00000400000000000000"/>
      <p:regular r:id="rId87"/>
    </p:embeddedFont>
    <p:embeddedFont>
      <p:font typeface="Staatliches" charset="1" panose="00000000000000000000"/>
      <p:regular r:id="rId91"/>
    </p:embeddedFont>
    <p:embeddedFont>
      <p:font typeface="Arimo" charset="1" panose="020B0604020202020204"/>
      <p:regular r:id="rId93"/>
    </p:embeddedFont>
    <p:embeddedFont>
      <p:font typeface="Montserrat Bold" charset="1" panose="00000800000000000000"/>
      <p:regular r:id="rId95"/>
    </p:embeddedFont>
    <p:embeddedFont>
      <p:font typeface="Montserrat Medium" charset="1" panose="00000600000000000000"/>
      <p:regular r:id="rId96"/>
    </p:embeddedFont>
    <p:embeddedFont>
      <p:font typeface="Poppins Bold" charset="1" panose="00000800000000000000"/>
      <p:regular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notesSlides/notesSlide31.xml" Type="http://schemas.openxmlformats.org/officeDocument/2006/relationships/notesSlide"/><Relationship Id="rId101" Target="notesSlides/notesSlide32.xml" Type="http://schemas.openxmlformats.org/officeDocument/2006/relationships/notesSlide"/><Relationship Id="rId102" Target="notesSlides/notesSlide33.xml" Type="http://schemas.openxmlformats.org/officeDocument/2006/relationships/notesSlide"/><Relationship Id="rId103" Target="notesSlides/notesSlide34.xml" Type="http://schemas.openxmlformats.org/officeDocument/2006/relationships/notesSlide"/><Relationship Id="rId104" Target="notesSlides/notesSlide35.xml" Type="http://schemas.openxmlformats.org/officeDocument/2006/relationships/notesSlide"/><Relationship Id="rId105" Target="notesSlides/notesSlide36.xml" Type="http://schemas.openxmlformats.org/officeDocument/2006/relationships/notesSlide"/><Relationship Id="rId106" Target="notesSlides/notesSlide37.xml" Type="http://schemas.openxmlformats.org/officeDocument/2006/relationships/notesSlide"/><Relationship Id="rId107" Target="notesSlides/notesSlide38.xml" Type="http://schemas.openxmlformats.org/officeDocument/2006/relationships/notesSlide"/><Relationship Id="rId108" Target="notesSlides/notesSlide39.xml" Type="http://schemas.openxmlformats.org/officeDocument/2006/relationships/notesSlide"/><Relationship Id="rId109" Target="notesSlides/notesSlide40.xml" Type="http://schemas.openxmlformats.org/officeDocument/2006/relationships/notesSlide"/><Relationship Id="rId11" Target="slides/slide6.xml" Type="http://schemas.openxmlformats.org/officeDocument/2006/relationships/slide"/><Relationship Id="rId110" Target="fonts/font110.fntdata" Type="http://schemas.openxmlformats.org/officeDocument/2006/relationships/font"/><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notesMasters/notesMaster1.xml" Type="http://schemas.openxmlformats.org/officeDocument/2006/relationships/notesMaster"/><Relationship Id="rId54" Target="theme/theme2.xml" Type="http://schemas.openxmlformats.org/officeDocument/2006/relationships/theme"/><Relationship Id="rId55" Target="notesSlides/notesSlide1.xml" Type="http://schemas.openxmlformats.org/officeDocument/2006/relationships/note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notesSlides/notesSlide2.xml" Type="http://schemas.openxmlformats.org/officeDocument/2006/relationships/notesSlide"/><Relationship Id="rId62" Target="notesSlides/notesSlide3.xml" Type="http://schemas.openxmlformats.org/officeDocument/2006/relationships/notesSlide"/><Relationship Id="rId63" Target="notesSlides/notesSlide4.xml" Type="http://schemas.openxmlformats.org/officeDocument/2006/relationships/notesSlide"/><Relationship Id="rId64" Target="notesSlides/notesSlide5.xml" Type="http://schemas.openxmlformats.org/officeDocument/2006/relationships/notesSlide"/><Relationship Id="rId65" Target="fonts/font65.fntdata" Type="http://schemas.openxmlformats.org/officeDocument/2006/relationships/font"/><Relationship Id="rId66" Target="notesSlides/notesSlide6.xml" Type="http://schemas.openxmlformats.org/officeDocument/2006/relationships/notesSlide"/><Relationship Id="rId67" Target="fonts/font67.fntdata" Type="http://schemas.openxmlformats.org/officeDocument/2006/relationships/font"/><Relationship Id="rId68" Target="notesSlides/notesSlide7.xml" Type="http://schemas.openxmlformats.org/officeDocument/2006/relationships/notesSlide"/><Relationship Id="rId69" Target="notesSlides/notesSlide8.xml" Type="http://schemas.openxmlformats.org/officeDocument/2006/relationships/notesSlide"/><Relationship Id="rId7" Target="slides/slide2.xml" Type="http://schemas.openxmlformats.org/officeDocument/2006/relationships/slide"/><Relationship Id="rId70" Target="notesSlides/notesSlide9.xml" Type="http://schemas.openxmlformats.org/officeDocument/2006/relationships/notesSlide"/><Relationship Id="rId71" Target="fonts/font71.fntdata" Type="http://schemas.openxmlformats.org/officeDocument/2006/relationships/font"/><Relationship Id="rId72" Target="notesSlides/notesSlide10.xml" Type="http://schemas.openxmlformats.org/officeDocument/2006/relationships/notesSlide"/><Relationship Id="rId73" Target="notesSlides/notesSlide11.xml" Type="http://schemas.openxmlformats.org/officeDocument/2006/relationships/notesSlide"/><Relationship Id="rId74" Target="notesSlides/notesSlide12.xml" Type="http://schemas.openxmlformats.org/officeDocument/2006/relationships/notesSlide"/><Relationship Id="rId75" Target="fonts/font75.fntdata" Type="http://schemas.openxmlformats.org/officeDocument/2006/relationships/font"/><Relationship Id="rId76" Target="notesSlides/notesSlide13.xml" Type="http://schemas.openxmlformats.org/officeDocument/2006/relationships/notesSlide"/><Relationship Id="rId77" Target="notesSlides/notesSlide14.xml" Type="http://schemas.openxmlformats.org/officeDocument/2006/relationships/notesSlide"/><Relationship Id="rId78" Target="notesSlides/notesSlide15.xml" Type="http://schemas.openxmlformats.org/officeDocument/2006/relationships/notesSlide"/><Relationship Id="rId79" Target="notesSlides/notesSlide16.xml" Type="http://schemas.openxmlformats.org/officeDocument/2006/relationships/notesSlide"/><Relationship Id="rId8" Target="slides/slide3.xml" Type="http://schemas.openxmlformats.org/officeDocument/2006/relationships/slide"/><Relationship Id="rId80" Target="notesSlides/notesSlide17.xml" Type="http://schemas.openxmlformats.org/officeDocument/2006/relationships/notesSlide"/><Relationship Id="rId81" Target="notesSlides/notesSlide18.xml" Type="http://schemas.openxmlformats.org/officeDocument/2006/relationships/notesSlide"/><Relationship Id="rId82" Target="fonts/font82.fntdata" Type="http://schemas.openxmlformats.org/officeDocument/2006/relationships/font"/><Relationship Id="rId83" Target="notesSlides/notesSlide19.xml" Type="http://schemas.openxmlformats.org/officeDocument/2006/relationships/notesSlide"/><Relationship Id="rId84" Target="notesSlides/notesSlide20.xml" Type="http://schemas.openxmlformats.org/officeDocument/2006/relationships/notesSlide"/><Relationship Id="rId85" Target="notesSlides/notesSlide21.xml" Type="http://schemas.openxmlformats.org/officeDocument/2006/relationships/notesSlide"/><Relationship Id="rId86" Target="notesSlides/notesSlide22.xml" Type="http://schemas.openxmlformats.org/officeDocument/2006/relationships/notesSlide"/><Relationship Id="rId87" Target="fonts/font87.fntdata" Type="http://schemas.openxmlformats.org/officeDocument/2006/relationships/font"/><Relationship Id="rId88" Target="notesSlides/notesSlide23.xml" Type="http://schemas.openxmlformats.org/officeDocument/2006/relationships/notesSlide"/><Relationship Id="rId89" Target="notesSlides/notesSlide24.xml" Type="http://schemas.openxmlformats.org/officeDocument/2006/relationships/notesSlide"/><Relationship Id="rId9" Target="slides/slide4.xml" Type="http://schemas.openxmlformats.org/officeDocument/2006/relationships/slide"/><Relationship Id="rId90" Target="notesSlides/notesSlide25.xml" Type="http://schemas.openxmlformats.org/officeDocument/2006/relationships/notesSlide"/><Relationship Id="rId91" Target="fonts/font91.fntdata" Type="http://schemas.openxmlformats.org/officeDocument/2006/relationships/font"/><Relationship Id="rId92" Target="notesSlides/notesSlide26.xml" Type="http://schemas.openxmlformats.org/officeDocument/2006/relationships/notesSlide"/><Relationship Id="rId93" Target="fonts/font93.fntdata" Type="http://schemas.openxmlformats.org/officeDocument/2006/relationships/font"/><Relationship Id="rId94" Target="notesSlides/notesSlide27.xml" Type="http://schemas.openxmlformats.org/officeDocument/2006/relationships/notesSlide"/><Relationship Id="rId95" Target="fonts/font95.fntdata" Type="http://schemas.openxmlformats.org/officeDocument/2006/relationships/font"/><Relationship Id="rId96" Target="fonts/font96.fntdata" Type="http://schemas.openxmlformats.org/officeDocument/2006/relationships/font"/><Relationship Id="rId97" Target="notesSlides/notesSlide28.xml" Type="http://schemas.openxmlformats.org/officeDocument/2006/relationships/notesSlide"/><Relationship Id="rId98" Target="notesSlides/notesSlide29.xml" Type="http://schemas.openxmlformats.org/officeDocument/2006/relationships/notesSlide"/><Relationship Id="rId99" Target="notesSlides/notesSlide30.xml" Type="http://schemas.openxmlformats.org/officeDocument/2006/relationships/note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9.xml" Type="http://schemas.openxmlformats.org/officeDocument/2006/relationships/slide"/></Relationships>
</file>

<file path=ppt/notesSlides/_rels/notesSlide2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0.xml" Type="http://schemas.openxmlformats.org/officeDocument/2006/relationships/slide"/></Relationships>
</file>

<file path=ppt/notesSlides/_rels/notesSlide2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_rels/notesSlide2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3.xml" Type="http://schemas.openxmlformats.org/officeDocument/2006/relationships/slide"/></Relationships>
</file>

<file path=ppt/notesSlides/_rels/notesSlide2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_rels/notesSlide2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6.xml" Type="http://schemas.openxmlformats.org/officeDocument/2006/relationships/slide"/></Relationships>
</file>

<file path=ppt/notesSlides/_rels/notesSlide3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7.xml" Type="http://schemas.openxmlformats.org/officeDocument/2006/relationships/slide"/></Relationships>
</file>

<file path=ppt/notesSlides/_rels/notesSlide3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8.xml" Type="http://schemas.openxmlformats.org/officeDocument/2006/relationships/slide"/></Relationships>
</file>

<file path=ppt/notesSlides/_rels/notesSlide3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9.xml" Type="http://schemas.openxmlformats.org/officeDocument/2006/relationships/slide"/></Relationships>
</file>

<file path=ppt/notesSlides/_rels/notesSlide3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0.xml" Type="http://schemas.openxmlformats.org/officeDocument/2006/relationships/slide"/></Relationships>
</file>

<file path=ppt/notesSlides/_rels/notesSlide3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1.xml" Type="http://schemas.openxmlformats.org/officeDocument/2006/relationships/slide"/></Relationships>
</file>

<file path=ppt/notesSlides/_rels/notesSlide3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2.xml" Type="http://schemas.openxmlformats.org/officeDocument/2006/relationships/slide"/></Relationships>
</file>

<file path=ppt/notesSlides/_rels/notesSlide3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3.xml" Type="http://schemas.openxmlformats.org/officeDocument/2006/relationships/slide"/></Relationships>
</file>

<file path=ppt/notesSlides/_rels/notesSlide3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4.xml" Type="http://schemas.openxmlformats.org/officeDocument/2006/relationships/slide"/></Relationships>
</file>

<file path=ppt/notesSlides/_rels/notesSlide3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5.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6.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53.png" Type="http://schemas.openxmlformats.org/officeDocument/2006/relationships/image"/><Relationship Id="rId4" Target="../media/image54.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http://www.linkedin.com/in/ahmed-fahim-88b594288" TargetMode="External" Type="http://schemas.openxmlformats.org/officeDocument/2006/relationships/hyperlink"/><Relationship Id="rId11" Target="../media/image10.png" Type="http://schemas.openxmlformats.org/officeDocument/2006/relationships/image"/><Relationship Id="rId12" Target="mailto:fawziahmed808@gmail.com" TargetMode="External" Type="http://schemas.openxmlformats.org/officeDocument/2006/relationships/hyperlink"/><Relationship Id="rId13" Target="mailto:ahmmedfahim20004@gmail.com" TargetMode="External" Type="http://schemas.openxmlformats.org/officeDocument/2006/relationships/hyperlink"/><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ailto:mostafamamdouh32@hotmail.com" TargetMode="External" Type="http://schemas.openxmlformats.org/officeDocument/2006/relationships/hyperlink"/><Relationship Id="rId7" Target="../media/image9.png" Type="http://schemas.openxmlformats.org/officeDocument/2006/relationships/image"/><Relationship Id="rId8" Target="https://www.linkedin.com/in/mostafa-mamdouh-741221241" TargetMode="External" Type="http://schemas.openxmlformats.org/officeDocument/2006/relationships/hyperlink"/><Relationship Id="rId9" Target="http://linkedin.com/in/ahmed-fawzi-3356572b6"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59.png" Type="http://schemas.openxmlformats.org/officeDocument/2006/relationships/image"/><Relationship Id="rId4" Target="../media/image60.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73.png" Type="http://schemas.openxmlformats.org/officeDocument/2006/relationships/image"/><Relationship Id="rId12" Target="../media/image74.svg" Type="http://schemas.openxmlformats.org/officeDocument/2006/relationships/image"/><Relationship Id="rId2" Target="../notesSlides/notesSlide25.xml" Type="http://schemas.openxmlformats.org/officeDocument/2006/relationships/notesSlide"/><Relationship Id="rId3" Target="../media/image65.png" Type="http://schemas.openxmlformats.org/officeDocument/2006/relationships/image"/><Relationship Id="rId4" Target="../media/image66.svg" Type="http://schemas.openxmlformats.org/officeDocument/2006/relationships/image"/><Relationship Id="rId5" Target="../media/image67.png" Type="http://schemas.openxmlformats.org/officeDocument/2006/relationships/image"/><Relationship Id="rId6" Target="../media/image68.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75.png" Type="http://schemas.openxmlformats.org/officeDocument/2006/relationships/image"/><Relationship Id="rId4" Target="../media/image76.svg" Type="http://schemas.openxmlformats.org/officeDocument/2006/relationships/image"/><Relationship Id="rId5" Target="../media/image65.png" Type="http://schemas.openxmlformats.org/officeDocument/2006/relationships/image"/><Relationship Id="rId6" Target="../media/image6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9.xml" Type="http://schemas.openxmlformats.org/officeDocument/2006/relationships/notesSlide"/><Relationship Id="rId3" Target="../media/image79.png" Type="http://schemas.openxmlformats.org/officeDocument/2006/relationships/image"/><Relationship Id="rId4" Target="../media/image80.sv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0.xml" Type="http://schemas.openxmlformats.org/officeDocument/2006/relationships/notesSlide"/><Relationship Id="rId3" Target="../media/image83.png" Type="http://schemas.openxmlformats.org/officeDocument/2006/relationships/image"/><Relationship Id="rId4" Target="../media/image84.svg" Type="http://schemas.openxmlformats.org/officeDocument/2006/relationships/image"/><Relationship Id="rId5" Target="../media/image85.png" Type="http://schemas.openxmlformats.org/officeDocument/2006/relationships/image"/><Relationship Id="rId6" Target="../media/image86.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1.xml" Type="http://schemas.openxmlformats.org/officeDocument/2006/relationships/notesSlide"/><Relationship Id="rId3" Target="../media/image87.png" Type="http://schemas.openxmlformats.org/officeDocument/2006/relationships/image"/><Relationship Id="rId4" Target="../media/image88.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2.xml" Type="http://schemas.openxmlformats.org/officeDocument/2006/relationships/notesSlide"/><Relationship Id="rId3" Target="../media/image89.png" Type="http://schemas.openxmlformats.org/officeDocument/2006/relationships/image"/><Relationship Id="rId4" Target="../media/image90.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3.xml" Type="http://schemas.openxmlformats.org/officeDocument/2006/relationships/notesSlide"/><Relationship Id="rId3" Target="../media/image79.png" Type="http://schemas.openxmlformats.org/officeDocument/2006/relationships/image"/><Relationship Id="rId4" Target="../media/image80.sv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2" Target="../notesSlides/notesSlide3.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4.xml" Type="http://schemas.openxmlformats.org/officeDocument/2006/relationships/notesSlide"/><Relationship Id="rId3" Target="../media/image79.png" Type="http://schemas.openxmlformats.org/officeDocument/2006/relationships/image"/><Relationship Id="rId4" Target="../media/image80.svg" Type="http://schemas.openxmlformats.org/officeDocument/2006/relationships/image"/><Relationship Id="rId5" Target="../media/image81.png" Type="http://schemas.openxmlformats.org/officeDocument/2006/relationships/image"/><Relationship Id="rId6" Target="../media/image82.svg" Type="http://schemas.openxmlformats.org/officeDocument/2006/relationships/image"/><Relationship Id="rId7" Target="../media/image91.jpeg" Type="http://schemas.openxmlformats.org/officeDocument/2006/relationships/image"/><Relationship Id="rId8" Target="../media/image92.jpe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5.xml" Type="http://schemas.openxmlformats.org/officeDocument/2006/relationships/notesSlide"/><Relationship Id="rId3" Target="../media/image87.png" Type="http://schemas.openxmlformats.org/officeDocument/2006/relationships/image"/><Relationship Id="rId4" Target="../media/image88.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6.xml" Type="http://schemas.openxmlformats.org/officeDocument/2006/relationships/notesSlide"/><Relationship Id="rId3" Target="../media/image87.png" Type="http://schemas.openxmlformats.org/officeDocument/2006/relationships/image"/><Relationship Id="rId4" Target="../media/image88.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7.xml" Type="http://schemas.openxmlformats.org/officeDocument/2006/relationships/notesSlide"/><Relationship Id="rId3" Target="../media/image93.png" Type="http://schemas.openxmlformats.org/officeDocument/2006/relationships/image"/><Relationship Id="rId4" Target="../media/image94.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8.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9.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0.xml" Type="http://schemas.openxmlformats.org/officeDocument/2006/relationships/notesSlide"/><Relationship Id="rId3" Target="../media/image87.png" Type="http://schemas.openxmlformats.org/officeDocument/2006/relationships/image"/><Relationship Id="rId4" Target="../media/image88.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jpeg" Type="http://schemas.openxmlformats.org/officeDocument/2006/relationships/image"/><Relationship Id="rId3" Target="../media/VAEfqpMnV5E.mp4" Type="http://schemas.openxmlformats.org/officeDocument/2006/relationships/video"/><Relationship Id="rId4" Target="../media/VAEfqpMnV5E.mp4" Type="http://schemas.microsoft.com/office/2007/relationships/media"/><Relationship Id="rId5" Target="../media/image96.png" Type="http://schemas.openxmlformats.org/officeDocument/2006/relationships/image"/><Relationship Id="rId6" Target="../media/image97.png" Type="http://schemas.openxmlformats.org/officeDocument/2006/relationships/image"/><Relationship Id="rId7" Target="../media/image9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33.png" Type="http://schemas.openxmlformats.org/officeDocument/2006/relationships/image"/><Relationship Id="rId4" Target="../media/image3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2" Target="../notesSlides/notesSlide6.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4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3F7F8"/>
        </a:solidFill>
      </p:bgPr>
    </p:bg>
    <p:spTree>
      <p:nvGrpSpPr>
        <p:cNvPr id="1" name=""/>
        <p:cNvGrpSpPr/>
        <p:nvPr/>
      </p:nvGrpSpPr>
      <p:grpSpPr>
        <a:xfrm>
          <a:off x="0" y="0"/>
          <a:ext cx="0" cy="0"/>
          <a:chOff x="0" y="0"/>
          <a:chExt cx="0" cy="0"/>
        </a:xfrm>
      </p:grpSpPr>
      <p:sp>
        <p:nvSpPr>
          <p:cNvPr name="AutoShape 2" id="2"/>
          <p:cNvSpPr/>
          <p:nvPr/>
        </p:nvSpPr>
        <p:spPr>
          <a:xfrm rot="10408066">
            <a:off x="-2226672" y="7954075"/>
            <a:ext cx="6168143" cy="0"/>
          </a:xfrm>
          <a:prstGeom prst="line">
            <a:avLst/>
          </a:prstGeom>
          <a:ln cap="rnd" w="19050">
            <a:solidFill>
              <a:srgbClr val="45818E"/>
            </a:solidFill>
            <a:prstDash val="solid"/>
            <a:headEnd type="none" len="sm" w="sm"/>
            <a:tailEnd type="oval" len="lg" w="lg"/>
          </a:ln>
        </p:spPr>
      </p:sp>
      <p:sp>
        <p:nvSpPr>
          <p:cNvPr name="AutoShape 3" id="3"/>
          <p:cNvSpPr/>
          <p:nvPr/>
        </p:nvSpPr>
        <p:spPr>
          <a:xfrm rot="10455334">
            <a:off x="-2691680" y="9207625"/>
            <a:ext cx="6722860" cy="0"/>
          </a:xfrm>
          <a:prstGeom prst="line">
            <a:avLst/>
          </a:prstGeom>
          <a:ln cap="rnd" w="19050">
            <a:solidFill>
              <a:srgbClr val="45818E"/>
            </a:solidFill>
            <a:prstDash val="solid"/>
            <a:headEnd type="none" len="sm" w="sm"/>
            <a:tailEnd type="oval" len="lg" w="lg"/>
          </a:ln>
        </p:spPr>
      </p:sp>
      <p:sp>
        <p:nvSpPr>
          <p:cNvPr name="AutoShape 4" id="4"/>
          <p:cNvSpPr/>
          <p:nvPr/>
        </p:nvSpPr>
        <p:spPr>
          <a:xfrm rot="10296915">
            <a:off x="-1523010" y="9508675"/>
            <a:ext cx="15999920" cy="0"/>
          </a:xfrm>
          <a:prstGeom prst="line">
            <a:avLst/>
          </a:prstGeom>
          <a:ln cap="rnd" w="19050">
            <a:solidFill>
              <a:srgbClr val="45818E"/>
            </a:solidFill>
            <a:prstDash val="solid"/>
            <a:headEnd type="none" len="sm" w="sm"/>
            <a:tailEnd type="oval" len="lg" w="lg"/>
          </a:ln>
        </p:spPr>
      </p:sp>
      <p:sp>
        <p:nvSpPr>
          <p:cNvPr name="AutoShape 5" id="5"/>
          <p:cNvSpPr/>
          <p:nvPr/>
        </p:nvSpPr>
        <p:spPr>
          <a:xfrm rot="9190315">
            <a:off x="5454458" y="10519325"/>
            <a:ext cx="8037184" cy="0"/>
          </a:xfrm>
          <a:prstGeom prst="line">
            <a:avLst/>
          </a:prstGeom>
          <a:ln cap="rnd" w="19050">
            <a:solidFill>
              <a:srgbClr val="45818E"/>
            </a:solidFill>
            <a:prstDash val="solid"/>
            <a:headEnd type="none" len="sm" w="sm"/>
            <a:tailEnd type="oval" len="lg" w="lg"/>
          </a:ln>
        </p:spPr>
      </p:sp>
      <p:sp>
        <p:nvSpPr>
          <p:cNvPr name="AutoShape 6" id="6"/>
          <p:cNvSpPr/>
          <p:nvPr/>
        </p:nvSpPr>
        <p:spPr>
          <a:xfrm rot="904845">
            <a:off x="15754942" y="6600275"/>
            <a:ext cx="5360516" cy="0"/>
          </a:xfrm>
          <a:prstGeom prst="line">
            <a:avLst/>
          </a:prstGeom>
          <a:ln cap="rnd" w="19050">
            <a:solidFill>
              <a:srgbClr val="45818E"/>
            </a:solidFill>
            <a:prstDash val="solid"/>
            <a:headEnd type="none" len="sm" w="sm"/>
            <a:tailEnd type="oval" len="lg" w="lg"/>
          </a:ln>
        </p:spPr>
      </p:sp>
      <p:sp>
        <p:nvSpPr>
          <p:cNvPr name="AutoShape 7" id="7"/>
          <p:cNvSpPr/>
          <p:nvPr/>
        </p:nvSpPr>
        <p:spPr>
          <a:xfrm rot="4231306">
            <a:off x="16059243" y="7402375"/>
            <a:ext cx="2271714" cy="0"/>
          </a:xfrm>
          <a:prstGeom prst="line">
            <a:avLst/>
          </a:prstGeom>
          <a:ln cap="rnd" w="19050">
            <a:solidFill>
              <a:srgbClr val="45818E"/>
            </a:solidFill>
            <a:prstDash val="solid"/>
            <a:headEnd type="none" len="sm" w="sm"/>
            <a:tailEnd type="oval" len="lg" w="lg"/>
          </a:ln>
        </p:spPr>
      </p:sp>
      <p:sp>
        <p:nvSpPr>
          <p:cNvPr name="AutoShape 8" id="8"/>
          <p:cNvSpPr/>
          <p:nvPr/>
        </p:nvSpPr>
        <p:spPr>
          <a:xfrm rot="1176570">
            <a:off x="16429072" y="6278875"/>
            <a:ext cx="4461457" cy="0"/>
          </a:xfrm>
          <a:prstGeom prst="line">
            <a:avLst/>
          </a:prstGeom>
          <a:ln cap="rnd" w="19050">
            <a:solidFill>
              <a:srgbClr val="45818E"/>
            </a:solidFill>
            <a:prstDash val="solid"/>
            <a:headEnd type="none" len="sm" w="sm"/>
            <a:tailEnd type="oval" len="lg" w="lg"/>
          </a:ln>
        </p:spPr>
      </p:sp>
      <p:sp>
        <p:nvSpPr>
          <p:cNvPr name="Freeform 9" id="9"/>
          <p:cNvSpPr/>
          <p:nvPr/>
        </p:nvSpPr>
        <p:spPr>
          <a:xfrm flipH="false" flipV="false" rot="0">
            <a:off x="168556" y="4481746"/>
            <a:ext cx="17674890" cy="5436208"/>
          </a:xfrm>
          <a:custGeom>
            <a:avLst/>
            <a:gdLst/>
            <a:ahLst/>
            <a:cxnLst/>
            <a:rect r="r" b="b" t="t" l="l"/>
            <a:pathLst>
              <a:path h="5436208" w="17674890">
                <a:moveTo>
                  <a:pt x="0" y="0"/>
                </a:moveTo>
                <a:lnTo>
                  <a:pt x="17674890" y="0"/>
                </a:lnTo>
                <a:lnTo>
                  <a:pt x="17674890" y="5436208"/>
                </a:lnTo>
                <a:lnTo>
                  <a:pt x="0" y="54362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8406825" y="3131725"/>
            <a:ext cx="9647001" cy="2400300"/>
          </a:xfrm>
          <a:prstGeom prst="rect">
            <a:avLst/>
          </a:prstGeom>
        </p:spPr>
        <p:txBody>
          <a:bodyPr anchor="t" rtlCol="false" tIns="0" lIns="0" bIns="0" rIns="0">
            <a:spAutoFit/>
          </a:bodyPr>
          <a:lstStyle/>
          <a:p>
            <a:pPr algn="l">
              <a:lnSpc>
                <a:spcPts val="9360"/>
              </a:lnSpc>
            </a:pPr>
            <a:r>
              <a:rPr lang="en-US" sz="7800">
                <a:solidFill>
                  <a:srgbClr val="0C343D"/>
                </a:solidFill>
                <a:latin typeface="Arimo Bold"/>
                <a:ea typeface="Arimo Bold"/>
                <a:cs typeface="Arimo Bold"/>
                <a:sym typeface="Arimo Bold"/>
              </a:rPr>
              <a:t>Feature Selection And Factor Analysis</a:t>
            </a:r>
          </a:p>
        </p:txBody>
      </p:sp>
      <p:grpSp>
        <p:nvGrpSpPr>
          <p:cNvPr name="Group 11" id="11"/>
          <p:cNvGrpSpPr/>
          <p:nvPr/>
        </p:nvGrpSpPr>
        <p:grpSpPr>
          <a:xfrm rot="0">
            <a:off x="8406825" y="5760040"/>
            <a:ext cx="7905530" cy="1717483"/>
            <a:chOff x="0" y="0"/>
            <a:chExt cx="10540707" cy="2289978"/>
          </a:xfrm>
        </p:grpSpPr>
        <p:sp>
          <p:nvSpPr>
            <p:cNvPr name="Freeform 12" id="12"/>
            <p:cNvSpPr/>
            <p:nvPr/>
          </p:nvSpPr>
          <p:spPr>
            <a:xfrm flipH="false" flipV="false" rot="0">
              <a:off x="0" y="0"/>
              <a:ext cx="10540729" cy="2290011"/>
            </a:xfrm>
            <a:custGeom>
              <a:avLst/>
              <a:gdLst/>
              <a:ahLst/>
              <a:cxnLst/>
              <a:rect r="r" b="b" t="t" l="l"/>
              <a:pathLst>
                <a:path h="2290011" w="10540729">
                  <a:moveTo>
                    <a:pt x="0" y="0"/>
                  </a:moveTo>
                  <a:lnTo>
                    <a:pt x="10540729" y="0"/>
                  </a:lnTo>
                  <a:lnTo>
                    <a:pt x="10540729" y="2290011"/>
                  </a:lnTo>
                  <a:lnTo>
                    <a:pt x="0" y="2290011"/>
                  </a:lnTo>
                  <a:close/>
                </a:path>
              </a:pathLst>
            </a:custGeom>
            <a:solidFill>
              <a:srgbClr val="45818E"/>
            </a:solidFill>
          </p:spPr>
        </p:sp>
        <p:sp>
          <p:nvSpPr>
            <p:cNvPr name="TextBox 13" id="13"/>
            <p:cNvSpPr txBox="true"/>
            <p:nvPr/>
          </p:nvSpPr>
          <p:spPr>
            <a:xfrm>
              <a:off x="0" y="-57150"/>
              <a:ext cx="10540707" cy="2347128"/>
            </a:xfrm>
            <a:prstGeom prst="rect">
              <a:avLst/>
            </a:prstGeom>
          </p:spPr>
          <p:txBody>
            <a:bodyPr anchor="ctr" rtlCol="false" tIns="50800" lIns="50800" bIns="50800" rIns="50800"/>
            <a:lstStyle/>
            <a:p>
              <a:pPr algn="ctr">
                <a:lnSpc>
                  <a:spcPts val="4691"/>
                </a:lnSpc>
              </a:pPr>
              <a:r>
                <a:rPr lang="en-US" sz="3399">
                  <a:solidFill>
                    <a:srgbClr val="FFFFFF"/>
                  </a:solidFill>
                  <a:latin typeface="Lato"/>
                  <a:ea typeface="Lato"/>
                  <a:cs typeface="Lato"/>
                  <a:sym typeface="Lato"/>
                </a:rPr>
                <a:t>Supervised by : </a:t>
              </a:r>
            </a:p>
            <a:p>
              <a:pPr algn="ctr">
                <a:lnSpc>
                  <a:spcPts val="4691"/>
                </a:lnSpc>
              </a:pPr>
              <a:r>
                <a:rPr lang="en-US" sz="3399">
                  <a:solidFill>
                    <a:srgbClr val="FFFFFF"/>
                  </a:solidFill>
                  <a:latin typeface="Lato Bold"/>
                  <a:ea typeface="Lato Bold"/>
                  <a:cs typeface="Lato Bold"/>
                  <a:sym typeface="Lato Bold"/>
                </a:rPr>
                <a:t>Dr.Doaa Mohamed</a:t>
              </a:r>
            </a:p>
          </p:txBody>
        </p:sp>
      </p:grpSp>
      <p:sp>
        <p:nvSpPr>
          <p:cNvPr name="AutoShape 14" id="14"/>
          <p:cNvSpPr/>
          <p:nvPr/>
        </p:nvSpPr>
        <p:spPr>
          <a:xfrm flipH="true">
            <a:off x="8406825" y="2000050"/>
            <a:ext cx="3578025" cy="4618731"/>
          </a:xfrm>
          <a:prstGeom prst="line">
            <a:avLst/>
          </a:prstGeom>
          <a:ln cap="rnd" w="19050">
            <a:solidFill>
              <a:srgbClr val="45818E"/>
            </a:solidFill>
            <a:prstDash val="solid"/>
            <a:headEnd type="none" len="sm" w="sm"/>
            <a:tailEnd type="oval" len="lg" w="lg"/>
          </a:ln>
        </p:spPr>
      </p:sp>
      <p:sp>
        <p:nvSpPr>
          <p:cNvPr name="Freeform 15" id="15"/>
          <p:cNvSpPr/>
          <p:nvPr/>
        </p:nvSpPr>
        <p:spPr>
          <a:xfrm flipH="false" flipV="false" rot="0">
            <a:off x="1426456" y="1512546"/>
            <a:ext cx="5591186" cy="7221716"/>
          </a:xfrm>
          <a:custGeom>
            <a:avLst/>
            <a:gdLst/>
            <a:ahLst/>
            <a:cxnLst/>
            <a:rect r="r" b="b" t="t" l="l"/>
            <a:pathLst>
              <a:path h="7221716" w="5591186">
                <a:moveTo>
                  <a:pt x="0" y="0"/>
                </a:moveTo>
                <a:lnTo>
                  <a:pt x="5591186" y="0"/>
                </a:lnTo>
                <a:lnTo>
                  <a:pt x="5591186" y="7221716"/>
                </a:lnTo>
                <a:lnTo>
                  <a:pt x="0" y="72217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539460" y="4431354"/>
            <a:ext cx="1209000" cy="1209000"/>
            <a:chOff x="0" y="0"/>
            <a:chExt cx="1612000" cy="1612000"/>
          </a:xfrm>
        </p:grpSpPr>
        <p:sp>
          <p:nvSpPr>
            <p:cNvPr name="Freeform 3" id="3"/>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EA4827"/>
            </a:solidFill>
          </p:spPr>
        </p:sp>
        <p:sp>
          <p:nvSpPr>
            <p:cNvPr name="TextBox 4" id="4"/>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02</a:t>
              </a:r>
            </a:p>
          </p:txBody>
        </p:sp>
      </p:grpSp>
      <p:sp>
        <p:nvSpPr>
          <p:cNvPr name="TextBox 5" id="5"/>
          <p:cNvSpPr txBox="true"/>
          <p:nvPr/>
        </p:nvSpPr>
        <p:spPr>
          <a:xfrm rot="0">
            <a:off x="7294473" y="6029496"/>
            <a:ext cx="3699150"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 </a:t>
            </a:r>
            <a:r>
              <a:rPr lang="en-US" sz="3600">
                <a:solidFill>
                  <a:srgbClr val="000000"/>
                </a:solidFill>
                <a:latin typeface="Arimo Bold"/>
                <a:ea typeface="Arimo Bold"/>
                <a:cs typeface="Arimo Bold"/>
                <a:sym typeface="Arimo Bold"/>
              </a:rPr>
              <a:t>Chi Square</a:t>
            </a:r>
          </a:p>
        </p:txBody>
      </p:sp>
      <p:grpSp>
        <p:nvGrpSpPr>
          <p:cNvPr name="Group 6" id="6"/>
          <p:cNvGrpSpPr/>
          <p:nvPr/>
        </p:nvGrpSpPr>
        <p:grpSpPr>
          <a:xfrm rot="0">
            <a:off x="4347090" y="4431354"/>
            <a:ext cx="1209000" cy="1209000"/>
            <a:chOff x="0" y="0"/>
            <a:chExt cx="1612000" cy="1612000"/>
          </a:xfrm>
        </p:grpSpPr>
        <p:sp>
          <p:nvSpPr>
            <p:cNvPr name="Freeform 7" id="7"/>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2776EA"/>
            </a:solidFill>
          </p:spPr>
        </p:sp>
        <p:sp>
          <p:nvSpPr>
            <p:cNvPr name="TextBox 8" id="8"/>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01</a:t>
              </a:r>
            </a:p>
          </p:txBody>
        </p:sp>
      </p:grpSp>
      <p:sp>
        <p:nvSpPr>
          <p:cNvPr name="TextBox 9" id="9"/>
          <p:cNvSpPr txBox="true"/>
          <p:nvPr/>
        </p:nvSpPr>
        <p:spPr>
          <a:xfrm rot="0">
            <a:off x="3102009" y="6029496"/>
            <a:ext cx="3699150"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Information Gain</a:t>
            </a:r>
          </a:p>
        </p:txBody>
      </p:sp>
      <p:grpSp>
        <p:nvGrpSpPr>
          <p:cNvPr name="Group 10" id="10"/>
          <p:cNvGrpSpPr/>
          <p:nvPr/>
        </p:nvGrpSpPr>
        <p:grpSpPr>
          <a:xfrm rot="0">
            <a:off x="12731922" y="4535984"/>
            <a:ext cx="1209000" cy="1209000"/>
            <a:chOff x="0" y="0"/>
            <a:chExt cx="1612000" cy="1612000"/>
          </a:xfrm>
        </p:grpSpPr>
        <p:sp>
          <p:nvSpPr>
            <p:cNvPr name="Freeform 11" id="11"/>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E99B27"/>
            </a:solidFill>
          </p:spPr>
        </p:sp>
        <p:sp>
          <p:nvSpPr>
            <p:cNvPr name="TextBox 12" id="12"/>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03</a:t>
              </a:r>
            </a:p>
          </p:txBody>
        </p:sp>
      </p:grpSp>
      <p:sp>
        <p:nvSpPr>
          <p:cNvPr name="TextBox 13" id="13"/>
          <p:cNvSpPr txBox="true"/>
          <p:nvPr/>
        </p:nvSpPr>
        <p:spPr>
          <a:xfrm rot="0">
            <a:off x="11486841" y="6065196"/>
            <a:ext cx="3699150"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Fisher Score</a:t>
            </a:r>
          </a:p>
        </p:txBody>
      </p:sp>
      <p:sp>
        <p:nvSpPr>
          <p:cNvPr name="AutoShape 14" id="14"/>
          <p:cNvSpPr/>
          <p:nvPr/>
        </p:nvSpPr>
        <p:spPr>
          <a:xfrm flipH="true">
            <a:off x="4951590" y="1618212"/>
            <a:ext cx="4192410" cy="2813141"/>
          </a:xfrm>
          <a:prstGeom prst="line">
            <a:avLst/>
          </a:prstGeom>
          <a:ln cap="rnd" w="9525">
            <a:solidFill>
              <a:srgbClr val="666666"/>
            </a:solidFill>
            <a:prstDash val="solid"/>
            <a:headEnd type="none" len="sm" w="sm"/>
            <a:tailEnd type="oval" len="lg" w="lg"/>
          </a:ln>
        </p:spPr>
      </p:sp>
      <p:sp>
        <p:nvSpPr>
          <p:cNvPr name="AutoShape 15" id="15"/>
          <p:cNvSpPr/>
          <p:nvPr/>
        </p:nvSpPr>
        <p:spPr>
          <a:xfrm flipH="true">
            <a:off x="9143960" y="1618212"/>
            <a:ext cx="40" cy="2813141"/>
          </a:xfrm>
          <a:prstGeom prst="line">
            <a:avLst/>
          </a:prstGeom>
          <a:ln cap="rnd" w="9525">
            <a:solidFill>
              <a:srgbClr val="666666"/>
            </a:solidFill>
            <a:prstDash val="solid"/>
            <a:headEnd type="none" len="sm" w="sm"/>
            <a:tailEnd type="oval" len="lg" w="lg"/>
          </a:ln>
        </p:spPr>
      </p:sp>
      <p:sp>
        <p:nvSpPr>
          <p:cNvPr name="AutoShape 16" id="16"/>
          <p:cNvSpPr/>
          <p:nvPr/>
        </p:nvSpPr>
        <p:spPr>
          <a:xfrm>
            <a:off x="9144000" y="1618212"/>
            <a:ext cx="4192422" cy="2917771"/>
          </a:xfrm>
          <a:prstGeom prst="line">
            <a:avLst/>
          </a:prstGeom>
          <a:ln cap="rnd" w="9525">
            <a:solidFill>
              <a:srgbClr val="666666"/>
            </a:solidFill>
            <a:prstDash val="solid"/>
            <a:headEnd type="none" len="sm" w="sm"/>
            <a:tailEnd type="oval" len="lg" w="lg"/>
          </a:ln>
        </p:spPr>
      </p:sp>
      <p:grpSp>
        <p:nvGrpSpPr>
          <p:cNvPr name="Group 17" id="17"/>
          <p:cNvGrpSpPr/>
          <p:nvPr/>
        </p:nvGrpSpPr>
        <p:grpSpPr>
          <a:xfrm rot="0">
            <a:off x="5056365" y="770488"/>
            <a:ext cx="7863000" cy="962012"/>
            <a:chOff x="0" y="0"/>
            <a:chExt cx="10484000" cy="1282683"/>
          </a:xfrm>
        </p:grpSpPr>
        <p:sp>
          <p:nvSpPr>
            <p:cNvPr name="Freeform 18" id="18"/>
            <p:cNvSpPr/>
            <p:nvPr/>
          </p:nvSpPr>
          <p:spPr>
            <a:xfrm flipH="false" flipV="false" rot="0">
              <a:off x="0" y="0"/>
              <a:ext cx="10483977" cy="1282689"/>
            </a:xfrm>
            <a:custGeom>
              <a:avLst/>
              <a:gdLst/>
              <a:ahLst/>
              <a:cxnLst/>
              <a:rect r="r" b="b" t="t" l="l"/>
              <a:pathLst>
                <a:path h="1282689" w="10483977">
                  <a:moveTo>
                    <a:pt x="0" y="641344"/>
                  </a:moveTo>
                  <a:cubicBezTo>
                    <a:pt x="0" y="287125"/>
                    <a:pt x="420116" y="0"/>
                    <a:pt x="938403" y="0"/>
                  </a:cubicBezTo>
                  <a:lnTo>
                    <a:pt x="9545574" y="0"/>
                  </a:lnTo>
                  <a:cubicBezTo>
                    <a:pt x="10063861" y="0"/>
                    <a:pt x="10483977" y="287125"/>
                    <a:pt x="10483977" y="641344"/>
                  </a:cubicBezTo>
                  <a:cubicBezTo>
                    <a:pt x="10483977" y="995563"/>
                    <a:pt x="10063861" y="1282689"/>
                    <a:pt x="9545574" y="1282689"/>
                  </a:cubicBezTo>
                  <a:lnTo>
                    <a:pt x="938403" y="1282689"/>
                  </a:lnTo>
                  <a:cubicBezTo>
                    <a:pt x="420116" y="1282689"/>
                    <a:pt x="0" y="995563"/>
                    <a:pt x="0" y="641344"/>
                  </a:cubicBezTo>
                  <a:close/>
                </a:path>
              </a:pathLst>
            </a:custGeom>
            <a:solidFill>
              <a:srgbClr val="E4EA27"/>
            </a:solidFill>
          </p:spPr>
        </p:sp>
      </p:grpSp>
      <p:sp>
        <p:nvSpPr>
          <p:cNvPr name="TextBox 19" id="19"/>
          <p:cNvSpPr txBox="true"/>
          <p:nvPr/>
        </p:nvSpPr>
        <p:spPr>
          <a:xfrm rot="0">
            <a:off x="1005825" y="732388"/>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Filter Method</a:t>
            </a:r>
            <a:r>
              <a:rPr lang="en-US" sz="5599">
                <a:solidFill>
                  <a:srgbClr val="000000"/>
                </a:solidFill>
                <a:latin typeface="Arimo Bold"/>
                <a:ea typeface="Arimo Bold"/>
                <a:cs typeface="Arimo Bold"/>
                <a:sym typeface="Arimo Bold"/>
              </a:rPr>
              <a: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732388"/>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 </a:t>
            </a:r>
            <a:r>
              <a:rPr lang="en-US" sz="5599">
                <a:solidFill>
                  <a:srgbClr val="000000"/>
                </a:solidFill>
                <a:latin typeface="Arimo Bold"/>
                <a:ea typeface="Arimo Bold"/>
                <a:cs typeface="Arimo Bold"/>
                <a:sym typeface="Arimo Bold"/>
              </a:rPr>
              <a:t>1-Information Gain</a:t>
            </a:r>
          </a:p>
        </p:txBody>
      </p:sp>
      <p:grpSp>
        <p:nvGrpSpPr>
          <p:cNvPr name="Group 3" id="3"/>
          <p:cNvGrpSpPr/>
          <p:nvPr/>
        </p:nvGrpSpPr>
        <p:grpSpPr>
          <a:xfrm rot="0">
            <a:off x="9753600" y="4587630"/>
            <a:ext cx="7639200" cy="5237031"/>
            <a:chOff x="0" y="0"/>
            <a:chExt cx="10185600" cy="6982708"/>
          </a:xfrm>
        </p:grpSpPr>
        <p:sp>
          <p:nvSpPr>
            <p:cNvPr name="Freeform 4" id="4"/>
            <p:cNvSpPr/>
            <p:nvPr/>
          </p:nvSpPr>
          <p:spPr>
            <a:xfrm flipH="false" flipV="false" rot="0">
              <a:off x="0" y="0"/>
              <a:ext cx="10185654" cy="6982720"/>
            </a:xfrm>
            <a:custGeom>
              <a:avLst/>
              <a:gdLst/>
              <a:ahLst/>
              <a:cxnLst/>
              <a:rect r="r" b="b" t="t" l="l"/>
              <a:pathLst>
                <a:path h="6982720" w="10185654">
                  <a:moveTo>
                    <a:pt x="0" y="1163838"/>
                  </a:moveTo>
                  <a:cubicBezTo>
                    <a:pt x="0" y="520991"/>
                    <a:pt x="431673" y="0"/>
                    <a:pt x="964311" y="0"/>
                  </a:cubicBezTo>
                  <a:lnTo>
                    <a:pt x="9221343" y="0"/>
                  </a:lnTo>
                  <a:cubicBezTo>
                    <a:pt x="9753854" y="0"/>
                    <a:pt x="10185654" y="520991"/>
                    <a:pt x="10185654" y="1163838"/>
                  </a:cubicBezTo>
                  <a:lnTo>
                    <a:pt x="10185654" y="5818884"/>
                  </a:lnTo>
                  <a:cubicBezTo>
                    <a:pt x="10185654" y="6461578"/>
                    <a:pt x="9753981" y="6982720"/>
                    <a:pt x="9221343" y="6982720"/>
                  </a:cubicBezTo>
                  <a:lnTo>
                    <a:pt x="964311" y="6982720"/>
                  </a:lnTo>
                  <a:cubicBezTo>
                    <a:pt x="431673" y="6982720"/>
                    <a:pt x="0" y="6461578"/>
                    <a:pt x="0" y="5818884"/>
                  </a:cubicBezTo>
                  <a:close/>
                </a:path>
              </a:pathLst>
            </a:custGeom>
            <a:solidFill>
              <a:srgbClr val="EA4827">
                <a:alpha val="25098"/>
              </a:srgbClr>
            </a:solidFill>
          </p:spPr>
        </p:sp>
      </p:grpSp>
      <p:grpSp>
        <p:nvGrpSpPr>
          <p:cNvPr name="Group 5" id="5"/>
          <p:cNvGrpSpPr/>
          <p:nvPr/>
        </p:nvGrpSpPr>
        <p:grpSpPr>
          <a:xfrm rot="0">
            <a:off x="866166" y="4578193"/>
            <a:ext cx="7639200" cy="5246468"/>
            <a:chOff x="0" y="0"/>
            <a:chExt cx="10185600" cy="6995291"/>
          </a:xfrm>
        </p:grpSpPr>
        <p:sp>
          <p:nvSpPr>
            <p:cNvPr name="Freeform 6" id="6"/>
            <p:cNvSpPr/>
            <p:nvPr/>
          </p:nvSpPr>
          <p:spPr>
            <a:xfrm flipH="false" flipV="false" rot="0">
              <a:off x="0" y="0"/>
              <a:ext cx="10185654" cy="6995303"/>
            </a:xfrm>
            <a:custGeom>
              <a:avLst/>
              <a:gdLst/>
              <a:ahLst/>
              <a:cxnLst/>
              <a:rect r="r" b="b" t="t" l="l"/>
              <a:pathLst>
                <a:path h="6995303" w="10185654">
                  <a:moveTo>
                    <a:pt x="0" y="1165935"/>
                  </a:moveTo>
                  <a:cubicBezTo>
                    <a:pt x="0" y="521930"/>
                    <a:pt x="431673" y="0"/>
                    <a:pt x="964311" y="0"/>
                  </a:cubicBezTo>
                  <a:lnTo>
                    <a:pt x="9221343" y="0"/>
                  </a:lnTo>
                  <a:cubicBezTo>
                    <a:pt x="9753854" y="0"/>
                    <a:pt x="10185654" y="521930"/>
                    <a:pt x="10185654" y="1165935"/>
                  </a:cubicBezTo>
                  <a:lnTo>
                    <a:pt x="10185654" y="5829370"/>
                  </a:lnTo>
                  <a:cubicBezTo>
                    <a:pt x="10185654" y="6473222"/>
                    <a:pt x="9753981" y="6995303"/>
                    <a:pt x="9221343" y="6995303"/>
                  </a:cubicBezTo>
                  <a:lnTo>
                    <a:pt x="964311" y="6995303"/>
                  </a:lnTo>
                  <a:cubicBezTo>
                    <a:pt x="431673" y="6995302"/>
                    <a:pt x="0" y="6473222"/>
                    <a:pt x="0" y="5829370"/>
                  </a:cubicBezTo>
                  <a:close/>
                </a:path>
              </a:pathLst>
            </a:custGeom>
            <a:solidFill>
              <a:srgbClr val="93EF72">
                <a:alpha val="25098"/>
              </a:srgbClr>
            </a:solidFill>
          </p:spPr>
        </p:sp>
      </p:grpSp>
      <p:sp>
        <p:nvSpPr>
          <p:cNvPr name="TextBox 7" id="7"/>
          <p:cNvSpPr txBox="true"/>
          <p:nvPr/>
        </p:nvSpPr>
        <p:spPr>
          <a:xfrm rot="0">
            <a:off x="1482143" y="483393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253569" y="5414963"/>
            <a:ext cx="6503550" cy="3209925"/>
          </a:xfrm>
          <a:prstGeom prst="rect">
            <a:avLst/>
          </a:prstGeom>
        </p:spPr>
        <p:txBody>
          <a:bodyPr anchor="t" rtlCol="false" tIns="0" lIns="0" bIns="0" rIns="0">
            <a:spAutoFit/>
          </a:bodyPr>
          <a:lstStyle/>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Simple to Compute:</a:t>
            </a:r>
            <a:r>
              <a:rPr lang="en-US" sz="1800">
                <a:solidFill>
                  <a:srgbClr val="000000"/>
                </a:solidFill>
                <a:latin typeface="Roboto"/>
                <a:ea typeface="Roboto"/>
                <a:cs typeface="Roboto"/>
                <a:sym typeface="Roboto"/>
              </a:rPr>
              <a:t> IG is straightforward to calculate, making it easy to implement in machine learning algorithms.</a:t>
            </a:r>
          </a:p>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Effective for Feature Selection: </a:t>
            </a:r>
            <a:r>
              <a:rPr lang="en-US" sz="1800">
                <a:solidFill>
                  <a:srgbClr val="000000"/>
                </a:solidFill>
                <a:latin typeface="Roboto"/>
                <a:ea typeface="Roboto"/>
                <a:cs typeface="Roboto"/>
                <a:sym typeface="Roboto"/>
              </a:rPr>
              <a:t>IG is particularly useful in decision tree algorithms for selecting the most informative features, which can improve model accuracy and reduce overfitting.</a:t>
            </a:r>
          </a:p>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Efficient for Categorical Data:</a:t>
            </a:r>
            <a:r>
              <a:rPr lang="en-US" sz="1800">
                <a:solidFill>
                  <a:srgbClr val="000000"/>
                </a:solidFill>
                <a:latin typeface="Roboto"/>
                <a:ea typeface="Roboto"/>
                <a:cs typeface="Roboto"/>
                <a:sym typeface="Roboto"/>
              </a:rPr>
              <a:t>Information Gain works well with categorical data, which makes it suitable for decision trees and other models that handle such data types effectively.</a:t>
            </a:r>
          </a:p>
          <a:p>
            <a:pPr algn="l">
              <a:lnSpc>
                <a:spcPts val="2160"/>
              </a:lnSpc>
            </a:pPr>
          </a:p>
        </p:txBody>
      </p:sp>
      <p:sp>
        <p:nvSpPr>
          <p:cNvPr name="TextBox 9" id="9"/>
          <p:cNvSpPr txBox="true"/>
          <p:nvPr/>
        </p:nvSpPr>
        <p:spPr>
          <a:xfrm rot="0">
            <a:off x="10238994" y="486052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29825" y="5395913"/>
            <a:ext cx="6503550" cy="4276725"/>
          </a:xfrm>
          <a:prstGeom prst="rect">
            <a:avLst/>
          </a:prstGeom>
        </p:spPr>
        <p:txBody>
          <a:bodyPr anchor="t" rtlCol="false" tIns="0" lIns="0" bIns="0" rIns="0">
            <a:spAutoFit/>
          </a:bodyPr>
          <a:lstStyle/>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Bias Towards Features with More Categories:</a:t>
            </a:r>
            <a:r>
              <a:rPr lang="en-US" sz="1800">
                <a:solidFill>
                  <a:srgbClr val="000000"/>
                </a:solidFill>
                <a:latin typeface="Roboto"/>
                <a:ea typeface="Roboto"/>
                <a:cs typeface="Roboto"/>
                <a:sym typeface="Roboto"/>
              </a:rPr>
              <a:t> </a:t>
            </a:r>
            <a:r>
              <a:rPr lang="en-US" sz="1800">
                <a:solidFill>
                  <a:srgbClr val="000000"/>
                </a:solidFill>
                <a:latin typeface="Roboto"/>
                <a:ea typeface="Roboto"/>
                <a:cs typeface="Roboto"/>
                <a:sym typeface="Roboto"/>
              </a:rPr>
              <a:t>Information Gain tends to favor features with a larger number of categories, regardless of their true predictive power. This is because features with more distinct values often result in a larger reduction in entropy, even if some categories are irrelevant or noise.</a:t>
            </a:r>
          </a:p>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Limited for Continuous Data</a:t>
            </a:r>
            <a:r>
              <a:rPr lang="en-US" sz="1800">
                <a:solidFill>
                  <a:srgbClr val="000000"/>
                </a:solidFill>
                <a:latin typeface="Roboto"/>
                <a:ea typeface="Roboto"/>
                <a:cs typeface="Roboto"/>
                <a:sym typeface="Roboto"/>
              </a:rPr>
              <a:t>: Information Gain is not as effective with continuous (numeric) data unless it is discretized first. This preprocessing step can be cumbersome and may result in loss of information if not done carefully.</a:t>
            </a:r>
          </a:p>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Ignores Feature Interactions:</a:t>
            </a:r>
            <a:r>
              <a:rPr lang="en-US" sz="1800">
                <a:solidFill>
                  <a:srgbClr val="000000"/>
                </a:solidFill>
                <a:latin typeface="Roboto"/>
                <a:ea typeface="Roboto"/>
                <a:cs typeface="Roboto"/>
                <a:sym typeface="Roboto"/>
              </a:rPr>
              <a:t> IG treats features independently and may not consider interactions between features, potentially missing important relationships that could improve model performance</a:t>
            </a:r>
          </a:p>
          <a:p>
            <a:pPr algn="l">
              <a:lnSpc>
                <a:spcPts val="2160"/>
              </a:lnSpc>
            </a:pPr>
          </a:p>
        </p:txBody>
      </p:sp>
      <p:sp>
        <p:nvSpPr>
          <p:cNvPr name="Freeform 11" id="11"/>
          <p:cNvSpPr/>
          <p:nvPr/>
        </p:nvSpPr>
        <p:spPr>
          <a:xfrm flipH="false" flipV="false" rot="0">
            <a:off x="7417866" y="4804247"/>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04575" y="475352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438400" y="2400150"/>
            <a:ext cx="13435200" cy="1065000"/>
            <a:chOff x="0" y="0"/>
            <a:chExt cx="17913600" cy="1420000"/>
          </a:xfrm>
        </p:grpSpPr>
        <p:sp>
          <p:nvSpPr>
            <p:cNvPr name="Freeform 14" id="14"/>
            <p:cNvSpPr/>
            <p:nvPr/>
          </p:nvSpPr>
          <p:spPr>
            <a:xfrm flipH="false" flipV="false" rot="0">
              <a:off x="0" y="0"/>
              <a:ext cx="17913604" cy="1420114"/>
            </a:xfrm>
            <a:custGeom>
              <a:avLst/>
              <a:gdLst/>
              <a:ahLst/>
              <a:cxnLst/>
              <a:rect r="r" b="b" t="t" l="l"/>
              <a:pathLst>
                <a:path h="1420114" w="17913604">
                  <a:moveTo>
                    <a:pt x="0" y="710057"/>
                  </a:moveTo>
                  <a:cubicBezTo>
                    <a:pt x="0" y="317881"/>
                    <a:pt x="317881" y="0"/>
                    <a:pt x="710057" y="0"/>
                  </a:cubicBezTo>
                  <a:lnTo>
                    <a:pt x="17203547" y="0"/>
                  </a:lnTo>
                  <a:cubicBezTo>
                    <a:pt x="17595723" y="0"/>
                    <a:pt x="17913604" y="317881"/>
                    <a:pt x="17913604" y="710057"/>
                  </a:cubicBezTo>
                  <a:cubicBezTo>
                    <a:pt x="17913604" y="1102233"/>
                    <a:pt x="17595723" y="1420114"/>
                    <a:pt x="17203547" y="1420114"/>
                  </a:cubicBezTo>
                  <a:lnTo>
                    <a:pt x="710057" y="1420114"/>
                  </a:lnTo>
                  <a:cubicBezTo>
                    <a:pt x="317881" y="1419987"/>
                    <a:pt x="0" y="1102106"/>
                    <a:pt x="0" y="710057"/>
                  </a:cubicBezTo>
                  <a:close/>
                </a:path>
              </a:pathLst>
            </a:custGeom>
            <a:solidFill>
              <a:srgbClr val="E4EA27">
                <a:alpha val="25098"/>
              </a:srgbClr>
            </a:solidFill>
          </p:spPr>
        </p:sp>
      </p:grpSp>
      <p:sp>
        <p:nvSpPr>
          <p:cNvPr name="TextBox 15" id="15"/>
          <p:cNvSpPr txBox="true"/>
          <p:nvPr/>
        </p:nvSpPr>
        <p:spPr>
          <a:xfrm rot="0">
            <a:off x="2643365" y="2494250"/>
            <a:ext cx="11724002" cy="923925"/>
          </a:xfrm>
          <a:prstGeom prst="rect">
            <a:avLst/>
          </a:prstGeom>
        </p:spPr>
        <p:txBody>
          <a:bodyPr anchor="t" rtlCol="false" tIns="0" lIns="0" bIns="0" rIns="0">
            <a:spAutoFit/>
          </a:bodyPr>
          <a:lstStyle/>
          <a:p>
            <a:pPr algn="ctr">
              <a:lnSpc>
                <a:spcPts val="2400"/>
              </a:lnSpc>
            </a:pPr>
            <a:r>
              <a:rPr lang="en-US" sz="2000">
                <a:solidFill>
                  <a:srgbClr val="000000"/>
                </a:solidFill>
                <a:latin typeface="Arimo Bold"/>
                <a:ea typeface="Arimo Bold"/>
                <a:cs typeface="Arimo Bold"/>
                <a:sym typeface="Arimo Bold"/>
              </a:rPr>
              <a:t>Information gain calculates the reduction in entropy from the transformation of a dataset. It can be used for feature selection by evaluating the Information gain of each variable in the context of the target variable</a:t>
            </a:r>
          </a:p>
        </p:txBody>
      </p:sp>
      <p:sp>
        <p:nvSpPr>
          <p:cNvPr name="AutoShape 16" id="16"/>
          <p:cNvSpPr/>
          <p:nvPr/>
        </p:nvSpPr>
        <p:spPr>
          <a:xfrm flipH="true">
            <a:off x="5892718" y="3465150"/>
            <a:ext cx="3263282" cy="1070418"/>
          </a:xfrm>
          <a:prstGeom prst="line">
            <a:avLst/>
          </a:prstGeom>
          <a:ln cap="rnd" w="9525">
            <a:solidFill>
              <a:srgbClr val="666666"/>
            </a:solidFill>
            <a:prstDash val="solid"/>
            <a:headEnd type="none" len="sm" w="sm"/>
            <a:tailEnd type="none" len="sm" w="sm"/>
          </a:ln>
        </p:spPr>
      </p:sp>
      <p:sp>
        <p:nvSpPr>
          <p:cNvPr name="AutoShape 17" id="17"/>
          <p:cNvSpPr/>
          <p:nvPr/>
        </p:nvSpPr>
        <p:spPr>
          <a:xfrm>
            <a:off x="9156000" y="3465150"/>
            <a:ext cx="2745534" cy="1070418"/>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77468" y="1786816"/>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0342" y="921137"/>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 2-Chi Square</a:t>
            </a:r>
          </a:p>
        </p:txBody>
      </p:sp>
      <p:grpSp>
        <p:nvGrpSpPr>
          <p:cNvPr name="Group 3" id="3"/>
          <p:cNvGrpSpPr/>
          <p:nvPr/>
        </p:nvGrpSpPr>
        <p:grpSpPr>
          <a:xfrm rot="0">
            <a:off x="9768117" y="4655401"/>
            <a:ext cx="7639200" cy="5237031"/>
            <a:chOff x="0" y="0"/>
            <a:chExt cx="10185600" cy="6982708"/>
          </a:xfrm>
        </p:grpSpPr>
        <p:sp>
          <p:nvSpPr>
            <p:cNvPr name="Freeform 4" id="4"/>
            <p:cNvSpPr/>
            <p:nvPr/>
          </p:nvSpPr>
          <p:spPr>
            <a:xfrm flipH="false" flipV="false" rot="0">
              <a:off x="0" y="0"/>
              <a:ext cx="10185654" cy="6982720"/>
            </a:xfrm>
            <a:custGeom>
              <a:avLst/>
              <a:gdLst/>
              <a:ahLst/>
              <a:cxnLst/>
              <a:rect r="r" b="b" t="t" l="l"/>
              <a:pathLst>
                <a:path h="6982720" w="10185654">
                  <a:moveTo>
                    <a:pt x="0" y="1163838"/>
                  </a:moveTo>
                  <a:cubicBezTo>
                    <a:pt x="0" y="520991"/>
                    <a:pt x="431673" y="0"/>
                    <a:pt x="964311" y="0"/>
                  </a:cubicBezTo>
                  <a:lnTo>
                    <a:pt x="9221343" y="0"/>
                  </a:lnTo>
                  <a:cubicBezTo>
                    <a:pt x="9753854" y="0"/>
                    <a:pt x="10185654" y="520991"/>
                    <a:pt x="10185654" y="1163838"/>
                  </a:cubicBezTo>
                  <a:lnTo>
                    <a:pt x="10185654" y="5818884"/>
                  </a:lnTo>
                  <a:cubicBezTo>
                    <a:pt x="10185654" y="6461578"/>
                    <a:pt x="9753981" y="6982720"/>
                    <a:pt x="9221343" y="6982720"/>
                  </a:cubicBezTo>
                  <a:lnTo>
                    <a:pt x="964311" y="6982720"/>
                  </a:lnTo>
                  <a:cubicBezTo>
                    <a:pt x="431673" y="6982720"/>
                    <a:pt x="0" y="6461578"/>
                    <a:pt x="0" y="5818884"/>
                  </a:cubicBezTo>
                  <a:close/>
                </a:path>
              </a:pathLst>
            </a:custGeom>
            <a:solidFill>
              <a:srgbClr val="EA4827">
                <a:alpha val="25098"/>
              </a:srgbClr>
            </a:solidFill>
          </p:spPr>
        </p:sp>
      </p:grpSp>
      <p:grpSp>
        <p:nvGrpSpPr>
          <p:cNvPr name="Group 5" id="5"/>
          <p:cNvGrpSpPr/>
          <p:nvPr/>
        </p:nvGrpSpPr>
        <p:grpSpPr>
          <a:xfrm rot="0">
            <a:off x="880683" y="4645964"/>
            <a:ext cx="7639200" cy="5246468"/>
            <a:chOff x="0" y="0"/>
            <a:chExt cx="10185600" cy="6995291"/>
          </a:xfrm>
        </p:grpSpPr>
        <p:sp>
          <p:nvSpPr>
            <p:cNvPr name="Freeform 6" id="6"/>
            <p:cNvSpPr/>
            <p:nvPr/>
          </p:nvSpPr>
          <p:spPr>
            <a:xfrm flipH="false" flipV="false" rot="0">
              <a:off x="0" y="0"/>
              <a:ext cx="10185654" cy="6995303"/>
            </a:xfrm>
            <a:custGeom>
              <a:avLst/>
              <a:gdLst/>
              <a:ahLst/>
              <a:cxnLst/>
              <a:rect r="r" b="b" t="t" l="l"/>
              <a:pathLst>
                <a:path h="6995303" w="10185654">
                  <a:moveTo>
                    <a:pt x="0" y="1165935"/>
                  </a:moveTo>
                  <a:cubicBezTo>
                    <a:pt x="0" y="521930"/>
                    <a:pt x="431673" y="0"/>
                    <a:pt x="964311" y="0"/>
                  </a:cubicBezTo>
                  <a:lnTo>
                    <a:pt x="9221343" y="0"/>
                  </a:lnTo>
                  <a:cubicBezTo>
                    <a:pt x="9753854" y="0"/>
                    <a:pt x="10185654" y="521930"/>
                    <a:pt x="10185654" y="1165935"/>
                  </a:cubicBezTo>
                  <a:lnTo>
                    <a:pt x="10185654" y="5829370"/>
                  </a:lnTo>
                  <a:cubicBezTo>
                    <a:pt x="10185654" y="6473222"/>
                    <a:pt x="9753981" y="6995303"/>
                    <a:pt x="9221343" y="6995303"/>
                  </a:cubicBezTo>
                  <a:lnTo>
                    <a:pt x="964311" y="6995303"/>
                  </a:lnTo>
                  <a:cubicBezTo>
                    <a:pt x="431673" y="6995302"/>
                    <a:pt x="0" y="6473222"/>
                    <a:pt x="0" y="5829370"/>
                  </a:cubicBezTo>
                  <a:close/>
                </a:path>
              </a:pathLst>
            </a:custGeom>
            <a:solidFill>
              <a:srgbClr val="C8FFB4">
                <a:alpha val="25098"/>
              </a:srgbClr>
            </a:solidFill>
          </p:spPr>
        </p:sp>
      </p:grpSp>
      <p:sp>
        <p:nvSpPr>
          <p:cNvPr name="TextBox 7" id="7"/>
          <p:cNvSpPr txBox="true"/>
          <p:nvPr/>
        </p:nvSpPr>
        <p:spPr>
          <a:xfrm rot="0">
            <a:off x="1496660" y="4901708"/>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268086" y="5482733"/>
            <a:ext cx="6842803" cy="4010025"/>
          </a:xfrm>
          <a:prstGeom prst="rect">
            <a:avLst/>
          </a:prstGeom>
        </p:spPr>
        <p:txBody>
          <a:bodyPr anchor="t" rtlCol="false" tIns="0" lIns="0" bIns="0" rIns="0">
            <a:spAutoFit/>
          </a:bodyPr>
          <a:lstStyle/>
          <a:p>
            <a:pPr algn="l" marL="388620" indent="-194310" lvl="1">
              <a:lnSpc>
                <a:spcPts val="2160"/>
              </a:lnSpc>
              <a:buFont typeface="Arial"/>
              <a:buChar char="•"/>
            </a:pPr>
            <a:r>
              <a:rPr lang="en-US" sz="1800">
                <a:solidFill>
                  <a:srgbClr val="000000"/>
                </a:solidFill>
                <a:latin typeface="Roboto Bold"/>
                <a:ea typeface="Roboto Bold"/>
                <a:cs typeface="Roboto Bold"/>
                <a:sym typeface="Roboto Bold"/>
              </a:rPr>
              <a:t>Simplicity and Ease of Use:</a:t>
            </a:r>
            <a:r>
              <a:rPr lang="en-US" sz="1800">
                <a:solidFill>
                  <a:srgbClr val="000000"/>
                </a:solidFill>
                <a:latin typeface="Roboto"/>
                <a:ea typeface="Roboto"/>
                <a:cs typeface="Roboto"/>
                <a:sym typeface="Roboto"/>
              </a:rPr>
              <a:t>The Chi-Square test is straightforward and easy to compute. It does not require complex mathematical transformations, making it accessible for those who are less experienced with advanced statistical methods.</a:t>
            </a:r>
          </a:p>
          <a:p>
            <a:pPr algn="l" marL="388620" indent="-194310" lvl="1">
              <a:lnSpc>
                <a:spcPts val="2160"/>
              </a:lnSpc>
              <a:buFont typeface="Arial"/>
              <a:buChar char="•"/>
            </a:pPr>
            <a:r>
              <a:rPr lang="en-US" sz="1800">
                <a:solidFill>
                  <a:srgbClr val="000000"/>
                </a:solidFill>
                <a:latin typeface="Roboto Bold"/>
                <a:ea typeface="Roboto Bold"/>
                <a:cs typeface="Roboto Bold"/>
                <a:sym typeface="Roboto Bold"/>
              </a:rPr>
              <a:t>Applicable to Categorical Data:</a:t>
            </a:r>
            <a:r>
              <a:rPr lang="en-US" sz="1800">
                <a:solidFill>
                  <a:srgbClr val="000000"/>
                </a:solidFill>
                <a:latin typeface="Roboto"/>
                <a:ea typeface="Roboto"/>
                <a:cs typeface="Roboto"/>
                <a:sym typeface="Roboto"/>
              </a:rPr>
              <a:t>It is particularly useful for analyzing categorical (nominal or ordinal) data, which is common in surveys, experimental studies, and market research.</a:t>
            </a:r>
          </a:p>
          <a:p>
            <a:pPr algn="l" marL="388620" indent="-194310" lvl="1">
              <a:lnSpc>
                <a:spcPts val="2160"/>
              </a:lnSpc>
              <a:buFont typeface="Arial"/>
              <a:buChar char="•"/>
            </a:pPr>
            <a:r>
              <a:rPr lang="en-US" sz="1800">
                <a:solidFill>
                  <a:srgbClr val="000000"/>
                </a:solidFill>
                <a:latin typeface="Roboto Bold"/>
                <a:ea typeface="Roboto Bold"/>
                <a:cs typeface="Roboto Bold"/>
                <a:sym typeface="Roboto Bold"/>
              </a:rPr>
              <a:t>Handles Large Datasets Well:</a:t>
            </a:r>
            <a:r>
              <a:rPr lang="en-US" sz="1800">
                <a:solidFill>
                  <a:srgbClr val="000000"/>
                </a:solidFill>
                <a:latin typeface="Roboto"/>
                <a:ea typeface="Roboto"/>
                <a:cs typeface="Roboto"/>
                <a:sym typeface="Roboto"/>
              </a:rPr>
              <a:t>The test is particularly powerful and reliable when used with large sample sizes, making it suitable for extensive surveys or large-scale experiments.</a:t>
            </a:r>
          </a:p>
          <a:p>
            <a:pPr algn="l" marL="388620" indent="-194310" lvl="1">
              <a:lnSpc>
                <a:spcPts val="2160"/>
              </a:lnSpc>
              <a:buFont typeface="Arial"/>
              <a:buChar char="•"/>
            </a:pPr>
            <a:r>
              <a:rPr lang="en-US" sz="1800">
                <a:solidFill>
                  <a:srgbClr val="000000"/>
                </a:solidFill>
                <a:latin typeface="Roboto Bold"/>
                <a:ea typeface="Roboto Bold"/>
                <a:cs typeface="Roboto Bold"/>
                <a:sym typeface="Roboto Bold"/>
              </a:rPr>
              <a:t>No Assumptions about Distributions:</a:t>
            </a:r>
            <a:r>
              <a:rPr lang="en-US" sz="1800">
                <a:solidFill>
                  <a:srgbClr val="000000"/>
                </a:solidFill>
                <a:latin typeface="Roboto"/>
                <a:ea typeface="Roboto"/>
                <a:cs typeface="Roboto"/>
                <a:sym typeface="Roboto"/>
              </a:rPr>
              <a:t>The Chi-Square test does not assume that the data follow a particular distribution, like normality. This makes it more flexible than parametric tests which require such assumptions.</a:t>
            </a:r>
          </a:p>
        </p:txBody>
      </p:sp>
      <p:sp>
        <p:nvSpPr>
          <p:cNvPr name="TextBox 9" id="9"/>
          <p:cNvSpPr txBox="true"/>
          <p:nvPr/>
        </p:nvSpPr>
        <p:spPr>
          <a:xfrm rot="0">
            <a:off x="10253511" y="492829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44342" y="5463683"/>
            <a:ext cx="6503550" cy="3476625"/>
          </a:xfrm>
          <a:prstGeom prst="rect">
            <a:avLst/>
          </a:prstGeom>
        </p:spPr>
        <p:txBody>
          <a:bodyPr anchor="t" rtlCol="false" tIns="0" lIns="0" bIns="0" rIns="0">
            <a:spAutoFit/>
          </a:bodyPr>
          <a:lstStyle/>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Limited to Categorical Data:</a:t>
            </a:r>
            <a:r>
              <a:rPr lang="en-US" sz="1800">
                <a:solidFill>
                  <a:srgbClr val="000000"/>
                </a:solidFill>
                <a:latin typeface="Roboto"/>
                <a:ea typeface="Roboto"/>
                <a:cs typeface="Roboto"/>
                <a:sym typeface="Roboto"/>
              </a:rPr>
              <a:t>The test cannot be used for continuous data directly. Data must be binned or categorized before performing the test, which can result in loss of information.</a:t>
            </a:r>
          </a:p>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Ignores Interaction Between Variables:</a:t>
            </a:r>
            <a:r>
              <a:rPr lang="en-US" sz="1800">
                <a:solidFill>
                  <a:srgbClr val="000000"/>
                </a:solidFill>
                <a:latin typeface="Roboto"/>
                <a:ea typeface="Roboto"/>
                <a:cs typeface="Roboto"/>
                <a:sym typeface="Roboto"/>
              </a:rPr>
              <a:t>The test evaluates associations between variables but does not account for interactions between multiple variables. Complex relationships can be missed if the test is applied naively to multivariate datasets.</a:t>
            </a:r>
          </a:p>
          <a:p>
            <a:pPr algn="l">
              <a:lnSpc>
                <a:spcPts val="2160"/>
              </a:lnSpc>
            </a:pPr>
          </a:p>
          <a:p>
            <a:pPr algn="l">
              <a:lnSpc>
                <a:spcPts val="2160"/>
              </a:lnSpc>
            </a:pPr>
          </a:p>
          <a:p>
            <a:pPr algn="l">
              <a:lnSpc>
                <a:spcPts val="2160"/>
              </a:lnSpc>
            </a:pPr>
          </a:p>
          <a:p>
            <a:pPr algn="l">
              <a:lnSpc>
                <a:spcPts val="2160"/>
              </a:lnSpc>
            </a:pPr>
          </a:p>
        </p:txBody>
      </p:sp>
      <p:sp>
        <p:nvSpPr>
          <p:cNvPr name="Freeform 11" id="11"/>
          <p:cNvSpPr/>
          <p:nvPr/>
        </p:nvSpPr>
        <p:spPr>
          <a:xfrm flipH="false" flipV="false" rot="0">
            <a:off x="7432383" y="4956872"/>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19092" y="482129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452917" y="2260261"/>
            <a:ext cx="13435200" cy="1480319"/>
            <a:chOff x="0" y="0"/>
            <a:chExt cx="17913600" cy="1973758"/>
          </a:xfrm>
        </p:grpSpPr>
        <p:sp>
          <p:nvSpPr>
            <p:cNvPr name="Freeform 14" id="14"/>
            <p:cNvSpPr/>
            <p:nvPr/>
          </p:nvSpPr>
          <p:spPr>
            <a:xfrm flipH="false" flipV="false" rot="0">
              <a:off x="0" y="0"/>
              <a:ext cx="17913604" cy="1973872"/>
            </a:xfrm>
            <a:custGeom>
              <a:avLst/>
              <a:gdLst/>
              <a:ahLst/>
              <a:cxnLst/>
              <a:rect r="r" b="b" t="t" l="l"/>
              <a:pathLst>
                <a:path h="1973872" w="17913604">
                  <a:moveTo>
                    <a:pt x="0" y="986958"/>
                  </a:moveTo>
                  <a:cubicBezTo>
                    <a:pt x="0" y="441845"/>
                    <a:pt x="317881" y="0"/>
                    <a:pt x="710057" y="0"/>
                  </a:cubicBezTo>
                  <a:lnTo>
                    <a:pt x="17203547" y="0"/>
                  </a:lnTo>
                  <a:cubicBezTo>
                    <a:pt x="17595723" y="0"/>
                    <a:pt x="17913604" y="441845"/>
                    <a:pt x="17913604" y="986958"/>
                  </a:cubicBezTo>
                  <a:cubicBezTo>
                    <a:pt x="17913604" y="1532072"/>
                    <a:pt x="17595723" y="1973872"/>
                    <a:pt x="17203547" y="1973872"/>
                  </a:cubicBezTo>
                  <a:lnTo>
                    <a:pt x="710057" y="1973872"/>
                  </a:lnTo>
                  <a:cubicBezTo>
                    <a:pt x="317881" y="1973740"/>
                    <a:pt x="0" y="1531895"/>
                    <a:pt x="0" y="986958"/>
                  </a:cubicBezTo>
                  <a:close/>
                </a:path>
              </a:pathLst>
            </a:custGeom>
            <a:solidFill>
              <a:srgbClr val="E4EA27">
                <a:alpha val="25098"/>
              </a:srgbClr>
            </a:solidFill>
          </p:spPr>
        </p:sp>
      </p:grpSp>
      <p:sp>
        <p:nvSpPr>
          <p:cNvPr name="TextBox 15" id="15"/>
          <p:cNvSpPr txBox="true"/>
          <p:nvPr/>
        </p:nvSpPr>
        <p:spPr>
          <a:xfrm rot="0">
            <a:off x="2657882" y="2409621"/>
            <a:ext cx="11724002" cy="1228725"/>
          </a:xfrm>
          <a:prstGeom prst="rect">
            <a:avLst/>
          </a:prstGeom>
        </p:spPr>
        <p:txBody>
          <a:bodyPr anchor="t" rtlCol="false" tIns="0" lIns="0" bIns="0" rIns="0">
            <a:spAutoFit/>
          </a:bodyPr>
          <a:lstStyle/>
          <a:p>
            <a:pPr algn="ctr">
              <a:lnSpc>
                <a:spcPts val="2400"/>
              </a:lnSpc>
            </a:pPr>
            <a:r>
              <a:rPr lang="en-US" sz="2000">
                <a:solidFill>
                  <a:srgbClr val="000000"/>
                </a:solidFill>
                <a:latin typeface="Arimo Bold"/>
                <a:ea typeface="Arimo Bold"/>
                <a:cs typeface="Arimo Bold"/>
                <a:sym typeface="Arimo Bold"/>
              </a:rPr>
              <a:t>The chi-square (χ²) test is a statistical method is used for categorical features in a dataset. We calculate Chi-square between each feature and the target and select the desired number of features with best Chi-square scores, we aim to select the features which are highly dependent on the response.</a:t>
            </a:r>
          </a:p>
        </p:txBody>
      </p:sp>
      <p:sp>
        <p:nvSpPr>
          <p:cNvPr name="AutoShape 16" id="16"/>
          <p:cNvSpPr/>
          <p:nvPr/>
        </p:nvSpPr>
        <p:spPr>
          <a:xfrm flipH="true">
            <a:off x="5907235" y="3740580"/>
            <a:ext cx="3263282" cy="862758"/>
          </a:xfrm>
          <a:prstGeom prst="line">
            <a:avLst/>
          </a:prstGeom>
          <a:ln cap="rnd" w="9525">
            <a:solidFill>
              <a:srgbClr val="666666"/>
            </a:solidFill>
            <a:prstDash val="solid"/>
            <a:headEnd type="none" len="sm" w="sm"/>
            <a:tailEnd type="none" len="sm" w="sm"/>
          </a:ln>
        </p:spPr>
      </p:sp>
      <p:sp>
        <p:nvSpPr>
          <p:cNvPr name="AutoShape 17" id="17"/>
          <p:cNvSpPr/>
          <p:nvPr/>
        </p:nvSpPr>
        <p:spPr>
          <a:xfrm>
            <a:off x="9170517" y="3740580"/>
            <a:ext cx="2745534" cy="862758"/>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91985" y="1854587"/>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0342" y="921137"/>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 3-Fisher Score</a:t>
            </a:r>
          </a:p>
        </p:txBody>
      </p:sp>
      <p:grpSp>
        <p:nvGrpSpPr>
          <p:cNvPr name="Group 3" id="3"/>
          <p:cNvGrpSpPr/>
          <p:nvPr/>
        </p:nvGrpSpPr>
        <p:grpSpPr>
          <a:xfrm rot="0">
            <a:off x="9768117" y="4655401"/>
            <a:ext cx="7639200" cy="5395164"/>
            <a:chOff x="0" y="0"/>
            <a:chExt cx="10185600" cy="7193552"/>
          </a:xfrm>
        </p:grpSpPr>
        <p:sp>
          <p:nvSpPr>
            <p:cNvPr name="Freeform 4" id="4"/>
            <p:cNvSpPr/>
            <p:nvPr/>
          </p:nvSpPr>
          <p:spPr>
            <a:xfrm flipH="false" flipV="false" rot="0">
              <a:off x="0" y="0"/>
              <a:ext cx="10185654" cy="7193564"/>
            </a:xfrm>
            <a:custGeom>
              <a:avLst/>
              <a:gdLst/>
              <a:ahLst/>
              <a:cxnLst/>
              <a:rect r="r" b="b" t="t" l="l"/>
              <a:pathLst>
                <a:path h="7193564" w="10185654">
                  <a:moveTo>
                    <a:pt x="0" y="1198980"/>
                  </a:moveTo>
                  <a:cubicBezTo>
                    <a:pt x="0" y="536723"/>
                    <a:pt x="431673" y="0"/>
                    <a:pt x="964311" y="0"/>
                  </a:cubicBezTo>
                  <a:lnTo>
                    <a:pt x="9221343" y="0"/>
                  </a:lnTo>
                  <a:cubicBezTo>
                    <a:pt x="9753854" y="0"/>
                    <a:pt x="10185654" y="536723"/>
                    <a:pt x="10185654" y="1198980"/>
                  </a:cubicBezTo>
                  <a:lnTo>
                    <a:pt x="10185654" y="5994586"/>
                  </a:lnTo>
                  <a:cubicBezTo>
                    <a:pt x="10185654" y="6656687"/>
                    <a:pt x="9753981" y="7193564"/>
                    <a:pt x="9221343" y="7193564"/>
                  </a:cubicBezTo>
                  <a:lnTo>
                    <a:pt x="964311" y="7193564"/>
                  </a:lnTo>
                  <a:cubicBezTo>
                    <a:pt x="431673" y="7193564"/>
                    <a:pt x="0" y="6656686"/>
                    <a:pt x="0" y="5994586"/>
                  </a:cubicBezTo>
                  <a:close/>
                </a:path>
              </a:pathLst>
            </a:custGeom>
            <a:solidFill>
              <a:srgbClr val="EA4827">
                <a:alpha val="25098"/>
              </a:srgbClr>
            </a:solidFill>
          </p:spPr>
        </p:sp>
      </p:grpSp>
      <p:grpSp>
        <p:nvGrpSpPr>
          <p:cNvPr name="Group 5" id="5"/>
          <p:cNvGrpSpPr/>
          <p:nvPr/>
        </p:nvGrpSpPr>
        <p:grpSpPr>
          <a:xfrm rot="0">
            <a:off x="880683" y="4645964"/>
            <a:ext cx="7639200" cy="5404601"/>
            <a:chOff x="0" y="0"/>
            <a:chExt cx="10185600" cy="7206134"/>
          </a:xfrm>
        </p:grpSpPr>
        <p:sp>
          <p:nvSpPr>
            <p:cNvPr name="Freeform 6" id="6"/>
            <p:cNvSpPr/>
            <p:nvPr/>
          </p:nvSpPr>
          <p:spPr>
            <a:xfrm flipH="false" flipV="false" rot="0">
              <a:off x="0" y="0"/>
              <a:ext cx="10185654" cy="7206147"/>
            </a:xfrm>
            <a:custGeom>
              <a:avLst/>
              <a:gdLst/>
              <a:ahLst/>
              <a:cxnLst/>
              <a:rect r="r" b="b" t="t" l="l"/>
              <a:pathLst>
                <a:path h="7206147" w="10185654">
                  <a:moveTo>
                    <a:pt x="0" y="1201078"/>
                  </a:moveTo>
                  <a:cubicBezTo>
                    <a:pt x="0" y="537661"/>
                    <a:pt x="431673" y="0"/>
                    <a:pt x="964311" y="0"/>
                  </a:cubicBezTo>
                  <a:lnTo>
                    <a:pt x="9221343" y="0"/>
                  </a:lnTo>
                  <a:cubicBezTo>
                    <a:pt x="9753854" y="0"/>
                    <a:pt x="10185654" y="537661"/>
                    <a:pt x="10185654" y="1201078"/>
                  </a:cubicBezTo>
                  <a:lnTo>
                    <a:pt x="10185654" y="6005072"/>
                  </a:lnTo>
                  <a:cubicBezTo>
                    <a:pt x="10185654" y="6668330"/>
                    <a:pt x="9753981" y="7206147"/>
                    <a:pt x="9221343" y="7206147"/>
                  </a:cubicBezTo>
                  <a:lnTo>
                    <a:pt x="964311" y="7206147"/>
                  </a:lnTo>
                  <a:cubicBezTo>
                    <a:pt x="431673" y="7206146"/>
                    <a:pt x="0" y="6668329"/>
                    <a:pt x="0" y="6005072"/>
                  </a:cubicBezTo>
                  <a:close/>
                </a:path>
              </a:pathLst>
            </a:custGeom>
            <a:solidFill>
              <a:srgbClr val="C8FFB4">
                <a:alpha val="25098"/>
              </a:srgbClr>
            </a:solidFill>
          </p:spPr>
        </p:sp>
      </p:grpSp>
      <p:sp>
        <p:nvSpPr>
          <p:cNvPr name="TextBox 7" id="7"/>
          <p:cNvSpPr txBox="true"/>
          <p:nvPr/>
        </p:nvSpPr>
        <p:spPr>
          <a:xfrm rot="0">
            <a:off x="1496660" y="4901708"/>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268086" y="5404547"/>
            <a:ext cx="6842803" cy="4272153"/>
          </a:xfrm>
          <a:prstGeom prst="rect">
            <a:avLst/>
          </a:prstGeom>
        </p:spPr>
        <p:txBody>
          <a:bodyPr anchor="t" rtlCol="false" tIns="0" lIns="0" bIns="0" rIns="0">
            <a:spAutoFit/>
          </a:bodyPr>
          <a:lstStyle/>
          <a:p>
            <a:pPr algn="l" marL="388620" indent="-194310" lvl="1">
              <a:lnSpc>
                <a:spcPts val="3096"/>
              </a:lnSpc>
              <a:buFont typeface="Arial"/>
              <a:buChar char="•"/>
            </a:pPr>
            <a:r>
              <a:rPr lang="en-US" sz="1800">
                <a:solidFill>
                  <a:srgbClr val="000000"/>
                </a:solidFill>
                <a:latin typeface="Roboto Bold"/>
                <a:ea typeface="Roboto Bold"/>
                <a:cs typeface="Roboto Bold"/>
                <a:sym typeface="Roboto Bold"/>
              </a:rPr>
              <a:t>Simplicity: The Fisher Score is straightforward and easy to compute. It is based purely on the statistical properties (mean and variance) of the features and does not require complex mathematical operations.</a:t>
            </a:r>
          </a:p>
          <a:p>
            <a:pPr algn="l" marL="388620" indent="-194310" lvl="1">
              <a:lnSpc>
                <a:spcPts val="3096"/>
              </a:lnSpc>
              <a:buFont typeface="Arial"/>
              <a:buChar char="•"/>
            </a:pPr>
            <a:r>
              <a:rPr lang="en-US" sz="1800">
                <a:solidFill>
                  <a:srgbClr val="000000"/>
                </a:solidFill>
                <a:latin typeface="Roboto Bold"/>
                <a:ea typeface="Roboto Bold"/>
                <a:cs typeface="Roboto Bold"/>
                <a:sym typeface="Roboto Bold"/>
              </a:rPr>
              <a:t>No Need for Model Training: The Fisher Score does not require the training of any models. This makes it computationally less expensive compared to wrapper methods (which involve training a model for each feature subset).</a:t>
            </a:r>
          </a:p>
          <a:p>
            <a:pPr algn="l" marL="388620" indent="-194310" lvl="1">
              <a:lnSpc>
                <a:spcPts val="3096"/>
              </a:lnSpc>
              <a:buFont typeface="Arial"/>
              <a:buChar char="•"/>
            </a:pPr>
            <a:r>
              <a:rPr lang="en-US" sz="1800">
                <a:solidFill>
                  <a:srgbClr val="000000"/>
                </a:solidFill>
                <a:latin typeface="Roboto Bold"/>
                <a:ea typeface="Roboto Bold"/>
                <a:cs typeface="Roboto Bold"/>
                <a:sym typeface="Roboto Bold"/>
              </a:rPr>
              <a:t>Applicability in High-Dimensional Data: It can be applied to high-dimensional data where other complex methods may be computationally expensive.</a:t>
            </a:r>
          </a:p>
        </p:txBody>
      </p:sp>
      <p:sp>
        <p:nvSpPr>
          <p:cNvPr name="TextBox 9" id="9"/>
          <p:cNvSpPr txBox="true"/>
          <p:nvPr/>
        </p:nvSpPr>
        <p:spPr>
          <a:xfrm rot="0">
            <a:off x="10253511" y="492829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44342" y="5463683"/>
            <a:ext cx="6503550" cy="5610225"/>
          </a:xfrm>
          <a:prstGeom prst="rect">
            <a:avLst/>
          </a:prstGeom>
        </p:spPr>
        <p:txBody>
          <a:bodyPr anchor="t" rtlCol="false" tIns="0" lIns="0" bIns="0" rIns="0">
            <a:spAutoFit/>
          </a:bodyPr>
          <a:lstStyle/>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Limited to Categorical Data:</a:t>
            </a:r>
            <a:r>
              <a:rPr lang="en-US" sz="1800">
                <a:solidFill>
                  <a:srgbClr val="000000"/>
                </a:solidFill>
                <a:latin typeface="Roboto"/>
                <a:ea typeface="Roboto"/>
                <a:cs typeface="Roboto"/>
                <a:sym typeface="Roboto"/>
              </a:rPr>
              <a:t> The test cannot be used for continuous data directly. Data must be binned or categorized before performing the test, which can result in loss of information.</a:t>
            </a:r>
          </a:p>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Ignores Interaction Between Variables: </a:t>
            </a:r>
            <a:r>
              <a:rPr lang="en-US" sz="1800">
                <a:solidFill>
                  <a:srgbClr val="000000"/>
                </a:solidFill>
                <a:latin typeface="Roboto"/>
                <a:ea typeface="Roboto"/>
                <a:cs typeface="Roboto"/>
                <a:sym typeface="Roboto"/>
              </a:rPr>
              <a:t>The test evaluates associations between variables but does not account for interactions between multiple variables. Complex relationships can be missed if the test is applied naively to multivariate datasets.</a:t>
            </a:r>
          </a:p>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Bias Toward Continuous Features: </a:t>
            </a:r>
            <a:r>
              <a:rPr lang="en-US" sz="1800">
                <a:solidFill>
                  <a:srgbClr val="000000"/>
                </a:solidFill>
                <a:latin typeface="Roboto"/>
                <a:ea typeface="Roboto"/>
                <a:cs typeface="Roboto"/>
                <a:sym typeface="Roboto"/>
              </a:rPr>
              <a:t>Fisher Score tends to work better with continuous features, and might not be as effective for categorical features unless they are properly encoded.</a:t>
            </a:r>
          </a:p>
          <a:p>
            <a:pPr algn="l" marL="437540" indent="-218770" lvl="1">
              <a:lnSpc>
                <a:spcPts val="2160"/>
              </a:lnSpc>
              <a:buFont typeface="Arial"/>
              <a:buChar char="•"/>
            </a:pPr>
            <a:r>
              <a:rPr lang="en-US" sz="1800">
                <a:solidFill>
                  <a:srgbClr val="000000"/>
                </a:solidFill>
                <a:latin typeface="Roboto Bold"/>
                <a:ea typeface="Roboto Bold"/>
                <a:cs typeface="Roboto Bold"/>
                <a:sym typeface="Roboto Bold"/>
              </a:rPr>
              <a:t>Sensitive to Outliers:</a:t>
            </a:r>
            <a:r>
              <a:rPr lang="en-US" sz="1800">
                <a:solidFill>
                  <a:srgbClr val="000000"/>
                </a:solidFill>
                <a:latin typeface="Roboto"/>
                <a:ea typeface="Roboto"/>
                <a:cs typeface="Roboto"/>
                <a:sym typeface="Roboto"/>
              </a:rPr>
              <a:t>Fisher Score relies on the mean and variance, which are sensitive to outliers. Extreme values can skew the score and lead to the wrong conclusion about a feature’s importance.</a:t>
            </a:r>
          </a:p>
          <a:p>
            <a:pPr algn="l">
              <a:lnSpc>
                <a:spcPts val="2160"/>
              </a:lnSpc>
            </a:pPr>
          </a:p>
          <a:p>
            <a:pPr algn="l">
              <a:lnSpc>
                <a:spcPts val="2160"/>
              </a:lnSpc>
            </a:pPr>
          </a:p>
          <a:p>
            <a:pPr algn="l">
              <a:lnSpc>
                <a:spcPts val="2160"/>
              </a:lnSpc>
            </a:pPr>
          </a:p>
          <a:p>
            <a:pPr algn="l">
              <a:lnSpc>
                <a:spcPts val="2160"/>
              </a:lnSpc>
            </a:pPr>
          </a:p>
        </p:txBody>
      </p:sp>
      <p:sp>
        <p:nvSpPr>
          <p:cNvPr name="Freeform 11" id="11"/>
          <p:cNvSpPr/>
          <p:nvPr/>
        </p:nvSpPr>
        <p:spPr>
          <a:xfrm flipH="false" flipV="false" rot="0">
            <a:off x="7454223" y="4785177"/>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19092" y="482129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452917" y="2260261"/>
            <a:ext cx="13435200" cy="1480319"/>
            <a:chOff x="0" y="0"/>
            <a:chExt cx="17913600" cy="1973758"/>
          </a:xfrm>
        </p:grpSpPr>
        <p:sp>
          <p:nvSpPr>
            <p:cNvPr name="Freeform 14" id="14"/>
            <p:cNvSpPr/>
            <p:nvPr/>
          </p:nvSpPr>
          <p:spPr>
            <a:xfrm flipH="false" flipV="false" rot="0">
              <a:off x="0" y="0"/>
              <a:ext cx="17913604" cy="1973872"/>
            </a:xfrm>
            <a:custGeom>
              <a:avLst/>
              <a:gdLst/>
              <a:ahLst/>
              <a:cxnLst/>
              <a:rect r="r" b="b" t="t" l="l"/>
              <a:pathLst>
                <a:path h="1973872" w="17913604">
                  <a:moveTo>
                    <a:pt x="0" y="986958"/>
                  </a:moveTo>
                  <a:cubicBezTo>
                    <a:pt x="0" y="441845"/>
                    <a:pt x="317881" y="0"/>
                    <a:pt x="710057" y="0"/>
                  </a:cubicBezTo>
                  <a:lnTo>
                    <a:pt x="17203547" y="0"/>
                  </a:lnTo>
                  <a:cubicBezTo>
                    <a:pt x="17595723" y="0"/>
                    <a:pt x="17913604" y="441845"/>
                    <a:pt x="17913604" y="986958"/>
                  </a:cubicBezTo>
                  <a:cubicBezTo>
                    <a:pt x="17913604" y="1532072"/>
                    <a:pt x="17595723" y="1973872"/>
                    <a:pt x="17203547" y="1973872"/>
                  </a:cubicBezTo>
                  <a:lnTo>
                    <a:pt x="710057" y="1973872"/>
                  </a:lnTo>
                  <a:cubicBezTo>
                    <a:pt x="317881" y="1973740"/>
                    <a:pt x="0" y="1531895"/>
                    <a:pt x="0" y="986958"/>
                  </a:cubicBezTo>
                  <a:close/>
                </a:path>
              </a:pathLst>
            </a:custGeom>
            <a:solidFill>
              <a:srgbClr val="E4EA27">
                <a:alpha val="25098"/>
              </a:srgbClr>
            </a:solidFill>
          </p:spPr>
        </p:sp>
      </p:grpSp>
      <p:sp>
        <p:nvSpPr>
          <p:cNvPr name="TextBox 15" id="15"/>
          <p:cNvSpPr txBox="true"/>
          <p:nvPr/>
        </p:nvSpPr>
        <p:spPr>
          <a:xfrm rot="0">
            <a:off x="2657882" y="2409621"/>
            <a:ext cx="11724002" cy="1228725"/>
          </a:xfrm>
          <a:prstGeom prst="rect">
            <a:avLst/>
          </a:prstGeom>
        </p:spPr>
        <p:txBody>
          <a:bodyPr anchor="t" rtlCol="false" tIns="0" lIns="0" bIns="0" rIns="0">
            <a:spAutoFit/>
          </a:bodyPr>
          <a:lstStyle/>
          <a:p>
            <a:pPr algn="ctr">
              <a:lnSpc>
                <a:spcPts val="2400"/>
              </a:lnSpc>
            </a:pPr>
            <a:r>
              <a:rPr lang="en-US" sz="2000">
                <a:solidFill>
                  <a:srgbClr val="000000"/>
                </a:solidFill>
                <a:latin typeface="Arimo Bold"/>
                <a:ea typeface="Arimo Bold"/>
                <a:cs typeface="Arimo Bold"/>
                <a:sym typeface="Arimo Bold"/>
              </a:rPr>
              <a:t>Fisher's Score, is a feature selection approach that ranks features based on their ability to differentiate various classes in a dataset, is to find features that maximize the distance between different class means while minimizing the spread (variance) within each class. Features that do this well will have a higher score</a:t>
            </a:r>
          </a:p>
        </p:txBody>
      </p:sp>
      <p:sp>
        <p:nvSpPr>
          <p:cNvPr name="AutoShape 16" id="16"/>
          <p:cNvSpPr/>
          <p:nvPr/>
        </p:nvSpPr>
        <p:spPr>
          <a:xfrm flipH="true">
            <a:off x="5907235" y="3740580"/>
            <a:ext cx="3263282" cy="862758"/>
          </a:xfrm>
          <a:prstGeom prst="line">
            <a:avLst/>
          </a:prstGeom>
          <a:ln cap="rnd" w="9525">
            <a:solidFill>
              <a:srgbClr val="666666"/>
            </a:solidFill>
            <a:prstDash val="solid"/>
            <a:headEnd type="none" len="sm" w="sm"/>
            <a:tailEnd type="none" len="sm" w="sm"/>
          </a:ln>
        </p:spPr>
      </p:sp>
      <p:sp>
        <p:nvSpPr>
          <p:cNvPr name="AutoShape 17" id="17"/>
          <p:cNvSpPr/>
          <p:nvPr/>
        </p:nvSpPr>
        <p:spPr>
          <a:xfrm>
            <a:off x="9170517" y="3740580"/>
            <a:ext cx="2745534" cy="862758"/>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91985" y="1854587"/>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3F7F8"/>
        </a:solidFill>
      </p:bgPr>
    </p:bg>
    <p:spTree>
      <p:nvGrpSpPr>
        <p:cNvPr id="1" name=""/>
        <p:cNvGrpSpPr/>
        <p:nvPr/>
      </p:nvGrpSpPr>
      <p:grpSpPr>
        <a:xfrm>
          <a:off x="0" y="0"/>
          <a:ext cx="0" cy="0"/>
          <a:chOff x="0" y="0"/>
          <a:chExt cx="0" cy="0"/>
        </a:xfrm>
      </p:grpSpPr>
      <p:sp>
        <p:nvSpPr>
          <p:cNvPr name="AutoShape 2" id="2"/>
          <p:cNvSpPr/>
          <p:nvPr/>
        </p:nvSpPr>
        <p:spPr>
          <a:xfrm>
            <a:off x="15215667" y="2556304"/>
            <a:ext cx="4075500" cy="968700"/>
          </a:xfrm>
          <a:prstGeom prst="line">
            <a:avLst/>
          </a:prstGeom>
          <a:ln cap="rnd" w="19050">
            <a:solidFill>
              <a:srgbClr val="45818E"/>
            </a:solidFill>
            <a:prstDash val="solid"/>
            <a:headEnd type="none" len="sm" w="sm"/>
            <a:tailEnd type="oval" len="lg" w="lg"/>
          </a:ln>
        </p:spPr>
      </p:sp>
      <p:sp>
        <p:nvSpPr>
          <p:cNvPr name="AutoShape 3" id="3"/>
          <p:cNvSpPr/>
          <p:nvPr/>
        </p:nvSpPr>
        <p:spPr>
          <a:xfrm>
            <a:off x="9859325" y="150912"/>
            <a:ext cx="12227100" cy="180300"/>
          </a:xfrm>
          <a:prstGeom prst="line">
            <a:avLst/>
          </a:prstGeom>
          <a:ln cap="rnd" w="19050">
            <a:solidFill>
              <a:srgbClr val="45818E"/>
            </a:solidFill>
            <a:prstDash val="solid"/>
            <a:headEnd type="none" len="sm" w="sm"/>
            <a:tailEnd type="oval" len="lg" w="lg"/>
          </a:ln>
        </p:spPr>
      </p:sp>
      <p:sp>
        <p:nvSpPr>
          <p:cNvPr name="AutoShape 4" id="4"/>
          <p:cNvSpPr/>
          <p:nvPr/>
        </p:nvSpPr>
        <p:spPr>
          <a:xfrm>
            <a:off x="13089978" y="949500"/>
            <a:ext cx="7352700" cy="455100"/>
          </a:xfrm>
          <a:prstGeom prst="line">
            <a:avLst/>
          </a:prstGeom>
          <a:ln cap="rnd" w="19050">
            <a:solidFill>
              <a:srgbClr val="45818E"/>
            </a:solidFill>
            <a:prstDash val="solid"/>
            <a:headEnd type="none" len="sm" w="sm"/>
            <a:tailEnd type="oval" len="lg" w="lg"/>
          </a:ln>
        </p:spPr>
      </p:sp>
      <p:sp>
        <p:nvSpPr>
          <p:cNvPr name="AutoShape 5" id="5"/>
          <p:cNvSpPr/>
          <p:nvPr/>
        </p:nvSpPr>
        <p:spPr>
          <a:xfrm flipH="true">
            <a:off x="15601617" y="2189754"/>
            <a:ext cx="6231900" cy="1864500"/>
          </a:xfrm>
          <a:prstGeom prst="line">
            <a:avLst/>
          </a:prstGeom>
          <a:ln cap="rnd" w="19050">
            <a:solidFill>
              <a:srgbClr val="45818E"/>
            </a:solidFill>
            <a:prstDash val="solid"/>
            <a:headEnd type="none" len="sm" w="sm"/>
            <a:tailEnd type="oval" len="lg" w="lg"/>
          </a:ln>
        </p:spPr>
      </p:sp>
      <p:sp>
        <p:nvSpPr>
          <p:cNvPr name="TextBox 6" id="6"/>
          <p:cNvSpPr txBox="true"/>
          <p:nvPr/>
        </p:nvSpPr>
        <p:spPr>
          <a:xfrm rot="0">
            <a:off x="5842005" y="3589244"/>
            <a:ext cx="5569898" cy="1594485"/>
          </a:xfrm>
          <a:prstGeom prst="rect">
            <a:avLst/>
          </a:prstGeom>
        </p:spPr>
        <p:txBody>
          <a:bodyPr anchor="t" rtlCol="false" tIns="0" lIns="0" bIns="0" rIns="0">
            <a:spAutoFit/>
          </a:bodyPr>
          <a:lstStyle/>
          <a:p>
            <a:pPr algn="l" marL="0" indent="0" lvl="0">
              <a:lnSpc>
                <a:spcPts val="6165"/>
              </a:lnSpc>
              <a:spcBef>
                <a:spcPct val="0"/>
              </a:spcBef>
            </a:pPr>
            <a:r>
              <a:rPr lang="en-US" sz="5137">
                <a:solidFill>
                  <a:srgbClr val="0C343D"/>
                </a:solidFill>
                <a:latin typeface="Arimo Bold"/>
                <a:ea typeface="Arimo Bold"/>
                <a:cs typeface="Arimo Bold"/>
                <a:sym typeface="Arimo Bold"/>
              </a:rPr>
              <a:t>Wrapper-based Feature Selection</a:t>
            </a:r>
          </a:p>
        </p:txBody>
      </p:sp>
      <p:sp>
        <p:nvSpPr>
          <p:cNvPr name="TextBox 7" id="7"/>
          <p:cNvSpPr txBox="true"/>
          <p:nvPr/>
        </p:nvSpPr>
        <p:spPr>
          <a:xfrm rot="0">
            <a:off x="7564914" y="2366138"/>
            <a:ext cx="2713371" cy="1251681"/>
          </a:xfrm>
          <a:prstGeom prst="rect">
            <a:avLst/>
          </a:prstGeom>
        </p:spPr>
        <p:txBody>
          <a:bodyPr anchor="t" rtlCol="false" tIns="0" lIns="0" bIns="0" rIns="0">
            <a:spAutoFit/>
          </a:bodyPr>
          <a:lstStyle/>
          <a:p>
            <a:pPr algn="l" marL="0" indent="0" lvl="0">
              <a:lnSpc>
                <a:spcPts val="9617"/>
              </a:lnSpc>
              <a:spcBef>
                <a:spcPct val="0"/>
              </a:spcBef>
            </a:pPr>
            <a:r>
              <a:rPr lang="en-US" sz="8014" strike="noStrike" u="none">
                <a:solidFill>
                  <a:srgbClr val="0C343D"/>
                </a:solidFill>
                <a:latin typeface="Arimo Bold"/>
                <a:ea typeface="Arimo Bold"/>
                <a:cs typeface="Arimo Bold"/>
                <a:sym typeface="Arimo Bold"/>
              </a:rPr>
              <a:t>02</a:t>
            </a:r>
          </a:p>
        </p:txBody>
      </p:sp>
      <p:sp>
        <p:nvSpPr>
          <p:cNvPr name="Freeform 8" id="8"/>
          <p:cNvSpPr/>
          <p:nvPr/>
        </p:nvSpPr>
        <p:spPr>
          <a:xfrm flipH="false" flipV="false" rot="0">
            <a:off x="2279938" y="3482820"/>
            <a:ext cx="3312646" cy="6832755"/>
          </a:xfrm>
          <a:custGeom>
            <a:avLst/>
            <a:gdLst/>
            <a:ahLst/>
            <a:cxnLst/>
            <a:rect r="r" b="b" t="t" l="l"/>
            <a:pathLst>
              <a:path h="6832755" w="3312646">
                <a:moveTo>
                  <a:pt x="0" y="0"/>
                </a:moveTo>
                <a:lnTo>
                  <a:pt x="3312645" y="0"/>
                </a:lnTo>
                <a:lnTo>
                  <a:pt x="3312645" y="6832755"/>
                </a:lnTo>
                <a:lnTo>
                  <a:pt x="0" y="6832755"/>
                </a:lnTo>
                <a:lnTo>
                  <a:pt x="0" y="0"/>
                </a:lnTo>
                <a:close/>
              </a:path>
            </a:pathLst>
          </a:custGeom>
          <a:blipFill>
            <a:blip r:embed="rId3">
              <a:extLst>
                <a:ext uri="{96DAC541-7B7A-43D3-8B79-37D633B846F1}">
                  <asvg:svgBlip xmlns:asvg="http://schemas.microsoft.com/office/drawing/2016/SVG/main" r:embed="rId4"/>
                </a:ext>
              </a:extLst>
            </a:blip>
            <a:stretch>
              <a:fillRect l="0" t="0" r="-106173" b="0"/>
            </a:stretch>
          </a:blipFill>
        </p:spPr>
      </p:sp>
      <p:sp>
        <p:nvSpPr>
          <p:cNvPr name="Freeform 9" id="9"/>
          <p:cNvSpPr/>
          <p:nvPr/>
        </p:nvSpPr>
        <p:spPr>
          <a:xfrm flipH="false" flipV="false" rot="0">
            <a:off x="11381983" y="3367622"/>
            <a:ext cx="3356370" cy="6847011"/>
          </a:xfrm>
          <a:custGeom>
            <a:avLst/>
            <a:gdLst/>
            <a:ahLst/>
            <a:cxnLst/>
            <a:rect r="r" b="b" t="t" l="l"/>
            <a:pathLst>
              <a:path h="6847011" w="3356370">
                <a:moveTo>
                  <a:pt x="0" y="0"/>
                </a:moveTo>
                <a:lnTo>
                  <a:pt x="3356370" y="0"/>
                </a:lnTo>
                <a:lnTo>
                  <a:pt x="3356370" y="6847011"/>
                </a:lnTo>
                <a:lnTo>
                  <a:pt x="0" y="6847011"/>
                </a:lnTo>
                <a:lnTo>
                  <a:pt x="0" y="0"/>
                </a:lnTo>
                <a:close/>
              </a:path>
            </a:pathLst>
          </a:custGeom>
          <a:blipFill>
            <a:blip r:embed="rId3">
              <a:extLst>
                <a:ext uri="{96DAC541-7B7A-43D3-8B79-37D633B846F1}">
                  <asvg:svgBlip xmlns:asvg="http://schemas.microsoft.com/office/drawing/2016/SVG/main" r:embed="rId4"/>
                </a:ext>
              </a:extLst>
            </a:blip>
            <a:stretch>
              <a:fillRect l="-103912" t="0" r="0" b="0"/>
            </a:stretch>
          </a:blipFill>
        </p:spPr>
      </p:sp>
      <p:sp>
        <p:nvSpPr>
          <p:cNvPr name="AutoShape 10" id="10"/>
          <p:cNvSpPr/>
          <p:nvPr/>
        </p:nvSpPr>
        <p:spPr>
          <a:xfrm>
            <a:off x="-2219379" y="2584621"/>
            <a:ext cx="4075500" cy="968700"/>
          </a:xfrm>
          <a:prstGeom prst="line">
            <a:avLst/>
          </a:prstGeom>
          <a:ln cap="rnd" w="19050">
            <a:solidFill>
              <a:srgbClr val="45818E"/>
            </a:solidFill>
            <a:prstDash val="solid"/>
            <a:headEnd type="none" len="sm" w="sm"/>
            <a:tailEnd type="oval" len="lg" w="lg"/>
          </a:ln>
        </p:spPr>
      </p:sp>
      <p:sp>
        <p:nvSpPr>
          <p:cNvPr name="AutoShape 11" id="11"/>
          <p:cNvSpPr/>
          <p:nvPr/>
        </p:nvSpPr>
        <p:spPr>
          <a:xfrm>
            <a:off x="-5084850" y="9524"/>
            <a:ext cx="12227100" cy="180300"/>
          </a:xfrm>
          <a:prstGeom prst="line">
            <a:avLst/>
          </a:prstGeom>
          <a:ln cap="rnd" w="19050">
            <a:solidFill>
              <a:srgbClr val="45818E"/>
            </a:solidFill>
            <a:prstDash val="solid"/>
            <a:headEnd type="none" len="sm" w="sm"/>
            <a:tailEnd type="oval" len="lg" w="lg"/>
          </a:ln>
        </p:spPr>
      </p:sp>
      <p:sp>
        <p:nvSpPr>
          <p:cNvPr name="AutoShape 12" id="12"/>
          <p:cNvSpPr/>
          <p:nvPr/>
        </p:nvSpPr>
        <p:spPr>
          <a:xfrm>
            <a:off x="-1741067" y="959007"/>
            <a:ext cx="7352700" cy="455100"/>
          </a:xfrm>
          <a:prstGeom prst="line">
            <a:avLst/>
          </a:prstGeom>
          <a:ln cap="rnd" w="19050">
            <a:solidFill>
              <a:srgbClr val="45818E"/>
            </a:solidFill>
            <a:prstDash val="solid"/>
            <a:headEnd type="none" len="sm" w="sm"/>
            <a:tailEnd type="oval" len="lg" w="lg"/>
          </a:ln>
        </p:spPr>
      </p:sp>
      <p:sp>
        <p:nvSpPr>
          <p:cNvPr name="AutoShape 13" id="13"/>
          <p:cNvSpPr/>
          <p:nvPr/>
        </p:nvSpPr>
        <p:spPr>
          <a:xfrm flipH="true">
            <a:off x="-2612106" y="2048366"/>
            <a:ext cx="6231900" cy="1864500"/>
          </a:xfrm>
          <a:prstGeom prst="line">
            <a:avLst/>
          </a:prstGeom>
          <a:ln cap="rnd" w="19050">
            <a:solidFill>
              <a:srgbClr val="45818E"/>
            </a:solidFill>
            <a:prstDash val="solid"/>
            <a:headEnd type="none" len="sm" w="sm"/>
            <a:tailEnd type="oval" len="lg" w="lg"/>
          </a:ln>
        </p:spPr>
      </p:sp>
      <p:grpSp>
        <p:nvGrpSpPr>
          <p:cNvPr name="Group 14" id="14"/>
          <p:cNvGrpSpPr/>
          <p:nvPr/>
        </p:nvGrpSpPr>
        <p:grpSpPr>
          <a:xfrm rot="0">
            <a:off x="4112895" y="3142298"/>
            <a:ext cx="1830705" cy="3420428"/>
            <a:chOff x="0" y="0"/>
            <a:chExt cx="2440940" cy="4560570"/>
          </a:xfrm>
        </p:grpSpPr>
        <p:sp>
          <p:nvSpPr>
            <p:cNvPr name="Freeform 15" id="15"/>
            <p:cNvSpPr/>
            <p:nvPr/>
          </p:nvSpPr>
          <p:spPr>
            <a:xfrm flipH="false" flipV="false" rot="0">
              <a:off x="50800" y="48260"/>
              <a:ext cx="2369820" cy="4494530"/>
            </a:xfrm>
            <a:custGeom>
              <a:avLst/>
              <a:gdLst/>
              <a:ahLst/>
              <a:cxnLst/>
              <a:rect r="r" b="b" t="t" l="l"/>
              <a:pathLst>
                <a:path h="4494530" w="2369820">
                  <a:moveTo>
                    <a:pt x="0" y="1309370"/>
                  </a:moveTo>
                  <a:cubicBezTo>
                    <a:pt x="267970" y="708660"/>
                    <a:pt x="450850" y="698500"/>
                    <a:pt x="485140" y="662940"/>
                  </a:cubicBezTo>
                  <a:cubicBezTo>
                    <a:pt x="496570" y="650240"/>
                    <a:pt x="492760" y="641350"/>
                    <a:pt x="497840" y="628650"/>
                  </a:cubicBezTo>
                  <a:cubicBezTo>
                    <a:pt x="504190" y="612140"/>
                    <a:pt x="518160" y="571500"/>
                    <a:pt x="519430" y="571500"/>
                  </a:cubicBezTo>
                  <a:cubicBezTo>
                    <a:pt x="519430" y="570230"/>
                    <a:pt x="542290" y="537210"/>
                    <a:pt x="553720" y="520700"/>
                  </a:cubicBezTo>
                  <a:cubicBezTo>
                    <a:pt x="565150" y="502920"/>
                    <a:pt x="588010" y="469900"/>
                    <a:pt x="588010" y="469900"/>
                  </a:cubicBezTo>
                  <a:cubicBezTo>
                    <a:pt x="588010" y="468630"/>
                    <a:pt x="588010" y="468630"/>
                    <a:pt x="588010" y="468630"/>
                  </a:cubicBezTo>
                  <a:cubicBezTo>
                    <a:pt x="589280" y="468630"/>
                    <a:pt x="618490" y="441960"/>
                    <a:pt x="633730" y="427990"/>
                  </a:cubicBezTo>
                  <a:cubicBezTo>
                    <a:pt x="648970" y="414020"/>
                    <a:pt x="679450" y="387350"/>
                    <a:pt x="679450" y="387350"/>
                  </a:cubicBezTo>
                  <a:cubicBezTo>
                    <a:pt x="680720" y="386080"/>
                    <a:pt x="716280" y="367030"/>
                    <a:pt x="734060" y="358140"/>
                  </a:cubicBezTo>
                  <a:cubicBezTo>
                    <a:pt x="751840" y="347980"/>
                    <a:pt x="787400" y="328930"/>
                    <a:pt x="788670" y="328930"/>
                  </a:cubicBezTo>
                  <a:cubicBezTo>
                    <a:pt x="788670" y="328930"/>
                    <a:pt x="828040" y="318770"/>
                    <a:pt x="848360" y="313690"/>
                  </a:cubicBezTo>
                  <a:cubicBezTo>
                    <a:pt x="867410" y="308610"/>
                    <a:pt x="906780" y="298450"/>
                    <a:pt x="908050" y="298450"/>
                  </a:cubicBezTo>
                  <a:cubicBezTo>
                    <a:pt x="908050" y="298450"/>
                    <a:pt x="948690" y="298450"/>
                    <a:pt x="969010" y="298450"/>
                  </a:cubicBezTo>
                  <a:cubicBezTo>
                    <a:pt x="989330" y="297180"/>
                    <a:pt x="1029970" y="297180"/>
                    <a:pt x="1031240" y="297180"/>
                  </a:cubicBezTo>
                  <a:cubicBezTo>
                    <a:pt x="1031240" y="297180"/>
                    <a:pt x="1070610" y="307340"/>
                    <a:pt x="1090930" y="311150"/>
                  </a:cubicBezTo>
                  <a:cubicBezTo>
                    <a:pt x="1111250" y="316230"/>
                    <a:pt x="1150620" y="325120"/>
                    <a:pt x="1150620" y="326390"/>
                  </a:cubicBezTo>
                  <a:cubicBezTo>
                    <a:pt x="1151890" y="326390"/>
                    <a:pt x="1198880" y="350520"/>
                    <a:pt x="1205230" y="354330"/>
                  </a:cubicBezTo>
                  <a:cubicBezTo>
                    <a:pt x="1207770" y="355600"/>
                    <a:pt x="1207770" y="356870"/>
                    <a:pt x="1209040" y="355600"/>
                  </a:cubicBezTo>
                  <a:cubicBezTo>
                    <a:pt x="1212850" y="354330"/>
                    <a:pt x="1212850" y="326390"/>
                    <a:pt x="1219200" y="308610"/>
                  </a:cubicBezTo>
                  <a:cubicBezTo>
                    <a:pt x="1228090" y="280670"/>
                    <a:pt x="1245870" y="241300"/>
                    <a:pt x="1264920" y="210820"/>
                  </a:cubicBezTo>
                  <a:cubicBezTo>
                    <a:pt x="1282700" y="180340"/>
                    <a:pt x="1306830" y="152400"/>
                    <a:pt x="1332230" y="127000"/>
                  </a:cubicBezTo>
                  <a:cubicBezTo>
                    <a:pt x="1357630" y="102870"/>
                    <a:pt x="1386840" y="80010"/>
                    <a:pt x="1417320" y="62230"/>
                  </a:cubicBezTo>
                  <a:cubicBezTo>
                    <a:pt x="1449070" y="44450"/>
                    <a:pt x="1482090" y="29210"/>
                    <a:pt x="1516380" y="20320"/>
                  </a:cubicBezTo>
                  <a:cubicBezTo>
                    <a:pt x="1550670" y="10160"/>
                    <a:pt x="1587500" y="3810"/>
                    <a:pt x="1623060" y="2540"/>
                  </a:cubicBezTo>
                  <a:cubicBezTo>
                    <a:pt x="1658620" y="0"/>
                    <a:pt x="1695450" y="3810"/>
                    <a:pt x="1729740" y="10160"/>
                  </a:cubicBezTo>
                  <a:cubicBezTo>
                    <a:pt x="1765300" y="17780"/>
                    <a:pt x="1799590" y="29210"/>
                    <a:pt x="1832610" y="44450"/>
                  </a:cubicBezTo>
                  <a:cubicBezTo>
                    <a:pt x="1864360" y="58420"/>
                    <a:pt x="1894840" y="78740"/>
                    <a:pt x="1922780" y="101600"/>
                  </a:cubicBezTo>
                  <a:cubicBezTo>
                    <a:pt x="1950720" y="123190"/>
                    <a:pt x="1976120" y="149860"/>
                    <a:pt x="1997710" y="177800"/>
                  </a:cubicBezTo>
                  <a:cubicBezTo>
                    <a:pt x="2019300" y="207010"/>
                    <a:pt x="2038350" y="238760"/>
                    <a:pt x="2052320" y="271780"/>
                  </a:cubicBezTo>
                  <a:cubicBezTo>
                    <a:pt x="2066290" y="303530"/>
                    <a:pt x="2082800" y="374650"/>
                    <a:pt x="2082800" y="374650"/>
                  </a:cubicBezTo>
                  <a:cubicBezTo>
                    <a:pt x="2082800" y="374650"/>
                    <a:pt x="2131060" y="595630"/>
                    <a:pt x="2142490" y="723900"/>
                  </a:cubicBezTo>
                  <a:cubicBezTo>
                    <a:pt x="2155190" y="880110"/>
                    <a:pt x="2178050" y="1109980"/>
                    <a:pt x="2145030" y="1243330"/>
                  </a:cubicBezTo>
                  <a:cubicBezTo>
                    <a:pt x="2122170" y="1336040"/>
                    <a:pt x="2026920" y="1397000"/>
                    <a:pt x="2030730" y="1463040"/>
                  </a:cubicBezTo>
                  <a:cubicBezTo>
                    <a:pt x="2033270" y="1520190"/>
                    <a:pt x="2096770" y="1551940"/>
                    <a:pt x="2133600" y="1620520"/>
                  </a:cubicBezTo>
                  <a:cubicBezTo>
                    <a:pt x="2195830" y="1733550"/>
                    <a:pt x="2308860" y="1924050"/>
                    <a:pt x="2339340" y="2089150"/>
                  </a:cubicBezTo>
                  <a:cubicBezTo>
                    <a:pt x="2369820" y="2258060"/>
                    <a:pt x="2330450" y="2444750"/>
                    <a:pt x="2310130" y="2625090"/>
                  </a:cubicBezTo>
                  <a:cubicBezTo>
                    <a:pt x="2288540" y="2810510"/>
                    <a:pt x="2237740" y="3012440"/>
                    <a:pt x="2211070" y="3190240"/>
                  </a:cubicBezTo>
                  <a:cubicBezTo>
                    <a:pt x="2188210" y="3345180"/>
                    <a:pt x="2151380" y="3576320"/>
                    <a:pt x="2159000" y="3629660"/>
                  </a:cubicBezTo>
                  <a:cubicBezTo>
                    <a:pt x="2160270" y="3642360"/>
                    <a:pt x="2166620" y="3651250"/>
                    <a:pt x="2167890" y="3652520"/>
                  </a:cubicBezTo>
                  <a:cubicBezTo>
                    <a:pt x="2167890" y="3652520"/>
                    <a:pt x="2172970" y="3693160"/>
                    <a:pt x="2175510" y="3714750"/>
                  </a:cubicBezTo>
                  <a:cubicBezTo>
                    <a:pt x="2179320" y="3735070"/>
                    <a:pt x="2184400" y="3775710"/>
                    <a:pt x="2184400" y="3775710"/>
                  </a:cubicBezTo>
                  <a:cubicBezTo>
                    <a:pt x="2184400" y="3776980"/>
                    <a:pt x="2180590" y="3817620"/>
                    <a:pt x="2178050" y="3839210"/>
                  </a:cubicBezTo>
                  <a:cubicBezTo>
                    <a:pt x="2176780" y="3859530"/>
                    <a:pt x="2171700" y="3900170"/>
                    <a:pt x="2171700" y="3901440"/>
                  </a:cubicBezTo>
                  <a:cubicBezTo>
                    <a:pt x="2171700" y="3901440"/>
                    <a:pt x="2157730" y="3940810"/>
                    <a:pt x="2151380" y="3959860"/>
                  </a:cubicBezTo>
                  <a:cubicBezTo>
                    <a:pt x="2143760" y="3980180"/>
                    <a:pt x="2129790" y="4018280"/>
                    <a:pt x="2129790" y="4019550"/>
                  </a:cubicBezTo>
                  <a:cubicBezTo>
                    <a:pt x="2129790" y="4019550"/>
                    <a:pt x="2106930" y="4053840"/>
                    <a:pt x="2095500" y="4071620"/>
                  </a:cubicBezTo>
                  <a:cubicBezTo>
                    <a:pt x="2084070" y="4088130"/>
                    <a:pt x="2061210" y="4122420"/>
                    <a:pt x="2059940" y="4123690"/>
                  </a:cubicBezTo>
                  <a:cubicBezTo>
                    <a:pt x="2059940" y="4123690"/>
                    <a:pt x="2029460" y="4151630"/>
                    <a:pt x="2014220" y="4165600"/>
                  </a:cubicBezTo>
                  <a:cubicBezTo>
                    <a:pt x="1998980" y="4179570"/>
                    <a:pt x="1968500" y="4207510"/>
                    <a:pt x="1968500" y="4208780"/>
                  </a:cubicBezTo>
                  <a:cubicBezTo>
                    <a:pt x="1967230" y="4208780"/>
                    <a:pt x="1931670" y="4229100"/>
                    <a:pt x="1913890" y="4237990"/>
                  </a:cubicBezTo>
                  <a:cubicBezTo>
                    <a:pt x="1894840" y="4248150"/>
                    <a:pt x="1859280" y="4268470"/>
                    <a:pt x="1858010" y="4268470"/>
                  </a:cubicBezTo>
                  <a:cubicBezTo>
                    <a:pt x="1858010" y="4268470"/>
                    <a:pt x="1812290" y="4281170"/>
                    <a:pt x="1798320" y="4284980"/>
                  </a:cubicBezTo>
                  <a:cubicBezTo>
                    <a:pt x="1789430" y="4287520"/>
                    <a:pt x="1788160" y="4286250"/>
                    <a:pt x="1776730" y="4290060"/>
                  </a:cubicBezTo>
                  <a:cubicBezTo>
                    <a:pt x="1725930" y="4307840"/>
                    <a:pt x="1513840" y="4434840"/>
                    <a:pt x="1366520" y="4460240"/>
                  </a:cubicBezTo>
                  <a:cubicBezTo>
                    <a:pt x="1210310" y="4485640"/>
                    <a:pt x="1014730" y="4494530"/>
                    <a:pt x="863600" y="4428490"/>
                  </a:cubicBezTo>
                  <a:cubicBezTo>
                    <a:pt x="701040" y="4357370"/>
                    <a:pt x="538480" y="4175760"/>
                    <a:pt x="434340" y="4020820"/>
                  </a:cubicBezTo>
                  <a:cubicBezTo>
                    <a:pt x="335280" y="3874770"/>
                    <a:pt x="289560" y="3693160"/>
                    <a:pt x="238760" y="3531870"/>
                  </a:cubicBezTo>
                  <a:cubicBezTo>
                    <a:pt x="190500" y="3379470"/>
                    <a:pt x="162560" y="3230880"/>
                    <a:pt x="132080" y="3078480"/>
                  </a:cubicBezTo>
                  <a:cubicBezTo>
                    <a:pt x="101600" y="2924810"/>
                    <a:pt x="68580" y="2768600"/>
                    <a:pt x="55880" y="2612390"/>
                  </a:cubicBezTo>
                  <a:cubicBezTo>
                    <a:pt x="43180" y="2458720"/>
                    <a:pt x="57150" y="2251710"/>
                    <a:pt x="54610" y="2150110"/>
                  </a:cubicBezTo>
                  <a:cubicBezTo>
                    <a:pt x="53340" y="2099310"/>
                    <a:pt x="53340" y="2080260"/>
                    <a:pt x="50800" y="2035810"/>
                  </a:cubicBezTo>
                  <a:cubicBezTo>
                    <a:pt x="46990" y="1976120"/>
                    <a:pt x="40640" y="1908810"/>
                    <a:pt x="34290" y="1821180"/>
                  </a:cubicBezTo>
                  <a:cubicBezTo>
                    <a:pt x="24130" y="1687830"/>
                    <a:pt x="0" y="1309370"/>
                    <a:pt x="0" y="1309370"/>
                  </a:cubicBezTo>
                </a:path>
              </a:pathLst>
            </a:custGeom>
            <a:solidFill>
              <a:srgbClr val="F3F7F8"/>
            </a:solidFill>
            <a:ln cap="sq">
              <a:noFill/>
              <a:prstDash val="solid"/>
              <a:miter/>
            </a:ln>
          </p:spPr>
        </p:sp>
      </p:grpSp>
      <p:grpSp>
        <p:nvGrpSpPr>
          <p:cNvPr name="Group 16" id="16"/>
          <p:cNvGrpSpPr/>
          <p:nvPr/>
        </p:nvGrpSpPr>
        <p:grpSpPr>
          <a:xfrm rot="0">
            <a:off x="11108055" y="3197542"/>
            <a:ext cx="1152525" cy="2486978"/>
            <a:chOff x="0" y="0"/>
            <a:chExt cx="1536700" cy="3315970"/>
          </a:xfrm>
        </p:grpSpPr>
        <p:sp>
          <p:nvSpPr>
            <p:cNvPr name="Freeform 17" id="17"/>
            <p:cNvSpPr/>
            <p:nvPr/>
          </p:nvSpPr>
          <p:spPr>
            <a:xfrm flipH="false" flipV="false" rot="0">
              <a:off x="48260" y="49530"/>
              <a:ext cx="1461770" cy="3227070"/>
            </a:xfrm>
            <a:custGeom>
              <a:avLst/>
              <a:gdLst/>
              <a:ahLst/>
              <a:cxnLst/>
              <a:rect r="r" b="b" t="t" l="l"/>
              <a:pathLst>
                <a:path h="3227070" w="1461770">
                  <a:moveTo>
                    <a:pt x="871220" y="302260"/>
                  </a:moveTo>
                  <a:cubicBezTo>
                    <a:pt x="1041400" y="773430"/>
                    <a:pt x="1125220" y="928370"/>
                    <a:pt x="1176020" y="1076960"/>
                  </a:cubicBezTo>
                  <a:cubicBezTo>
                    <a:pt x="1223010" y="1219200"/>
                    <a:pt x="1249680" y="1334770"/>
                    <a:pt x="1283970" y="1508760"/>
                  </a:cubicBezTo>
                  <a:cubicBezTo>
                    <a:pt x="1337310" y="1770380"/>
                    <a:pt x="1461770" y="2227580"/>
                    <a:pt x="1437640" y="2496820"/>
                  </a:cubicBezTo>
                  <a:cubicBezTo>
                    <a:pt x="1419860" y="2688590"/>
                    <a:pt x="1371600" y="2861310"/>
                    <a:pt x="1270000" y="2981960"/>
                  </a:cubicBezTo>
                  <a:cubicBezTo>
                    <a:pt x="1172210" y="3097530"/>
                    <a:pt x="958850" y="3183890"/>
                    <a:pt x="849630" y="3211830"/>
                  </a:cubicBezTo>
                  <a:cubicBezTo>
                    <a:pt x="786130" y="3227070"/>
                    <a:pt x="742950" y="3218180"/>
                    <a:pt x="690880" y="3209290"/>
                  </a:cubicBezTo>
                  <a:cubicBezTo>
                    <a:pt x="640080" y="3200400"/>
                    <a:pt x="588010" y="3181350"/>
                    <a:pt x="542290" y="3155950"/>
                  </a:cubicBezTo>
                  <a:cubicBezTo>
                    <a:pt x="496570" y="3131820"/>
                    <a:pt x="453390" y="3097530"/>
                    <a:pt x="417830" y="3058160"/>
                  </a:cubicBezTo>
                  <a:cubicBezTo>
                    <a:pt x="382270" y="3020060"/>
                    <a:pt x="351790" y="2974340"/>
                    <a:pt x="331470" y="2926080"/>
                  </a:cubicBezTo>
                  <a:cubicBezTo>
                    <a:pt x="309880" y="2879090"/>
                    <a:pt x="295910" y="2825750"/>
                    <a:pt x="290830" y="2773680"/>
                  </a:cubicBezTo>
                  <a:cubicBezTo>
                    <a:pt x="287020" y="2721610"/>
                    <a:pt x="290830" y="2667000"/>
                    <a:pt x="302260" y="2616200"/>
                  </a:cubicBezTo>
                  <a:cubicBezTo>
                    <a:pt x="313690" y="2565400"/>
                    <a:pt x="335280" y="2514600"/>
                    <a:pt x="363220" y="2470150"/>
                  </a:cubicBezTo>
                  <a:cubicBezTo>
                    <a:pt x="391160" y="2425700"/>
                    <a:pt x="426720" y="2383790"/>
                    <a:pt x="467360" y="2350770"/>
                  </a:cubicBezTo>
                  <a:cubicBezTo>
                    <a:pt x="508000" y="2317750"/>
                    <a:pt x="554990" y="2289810"/>
                    <a:pt x="604520" y="2272030"/>
                  </a:cubicBezTo>
                  <a:cubicBezTo>
                    <a:pt x="652780" y="2252980"/>
                    <a:pt x="707390" y="2242820"/>
                    <a:pt x="758190" y="2240280"/>
                  </a:cubicBezTo>
                  <a:cubicBezTo>
                    <a:pt x="810260" y="2237740"/>
                    <a:pt x="866140" y="2245360"/>
                    <a:pt x="915670" y="2259330"/>
                  </a:cubicBezTo>
                  <a:cubicBezTo>
                    <a:pt x="965200" y="2274570"/>
                    <a:pt x="1016000" y="2298700"/>
                    <a:pt x="1057910" y="2327910"/>
                  </a:cubicBezTo>
                  <a:cubicBezTo>
                    <a:pt x="1101090" y="2358390"/>
                    <a:pt x="1140460" y="2396490"/>
                    <a:pt x="1170940" y="2438400"/>
                  </a:cubicBezTo>
                  <a:cubicBezTo>
                    <a:pt x="1201420" y="2480310"/>
                    <a:pt x="1226820" y="2529840"/>
                    <a:pt x="1243330" y="2579370"/>
                  </a:cubicBezTo>
                  <a:cubicBezTo>
                    <a:pt x="1258570" y="2628900"/>
                    <a:pt x="1267460" y="2683510"/>
                    <a:pt x="1266190" y="2735580"/>
                  </a:cubicBezTo>
                  <a:cubicBezTo>
                    <a:pt x="1264920" y="2787650"/>
                    <a:pt x="1254760" y="2842260"/>
                    <a:pt x="1238250" y="2891790"/>
                  </a:cubicBezTo>
                  <a:cubicBezTo>
                    <a:pt x="1220470" y="2940050"/>
                    <a:pt x="1193800" y="2989580"/>
                    <a:pt x="1162050" y="3030220"/>
                  </a:cubicBezTo>
                  <a:cubicBezTo>
                    <a:pt x="1130300" y="3070860"/>
                    <a:pt x="1088390" y="3108960"/>
                    <a:pt x="1045210" y="3136900"/>
                  </a:cubicBezTo>
                  <a:cubicBezTo>
                    <a:pt x="1002030" y="3164840"/>
                    <a:pt x="951230" y="3187700"/>
                    <a:pt x="900430" y="3200400"/>
                  </a:cubicBezTo>
                  <a:cubicBezTo>
                    <a:pt x="850900" y="3214370"/>
                    <a:pt x="795020" y="3219450"/>
                    <a:pt x="742950" y="3215640"/>
                  </a:cubicBezTo>
                  <a:cubicBezTo>
                    <a:pt x="692150" y="3211830"/>
                    <a:pt x="637540" y="3199130"/>
                    <a:pt x="589280" y="3178810"/>
                  </a:cubicBezTo>
                  <a:cubicBezTo>
                    <a:pt x="542290" y="3159760"/>
                    <a:pt x="495300" y="3129280"/>
                    <a:pt x="455930" y="3094990"/>
                  </a:cubicBezTo>
                  <a:cubicBezTo>
                    <a:pt x="416560" y="3060700"/>
                    <a:pt x="381000" y="3018790"/>
                    <a:pt x="355600" y="2973070"/>
                  </a:cubicBezTo>
                  <a:cubicBezTo>
                    <a:pt x="328930" y="2928620"/>
                    <a:pt x="309880" y="2876550"/>
                    <a:pt x="298450" y="2825750"/>
                  </a:cubicBezTo>
                  <a:cubicBezTo>
                    <a:pt x="288290" y="2774950"/>
                    <a:pt x="287020" y="2719070"/>
                    <a:pt x="293370" y="2668270"/>
                  </a:cubicBezTo>
                  <a:cubicBezTo>
                    <a:pt x="299720" y="2616200"/>
                    <a:pt x="314960" y="2562860"/>
                    <a:pt x="337820" y="2515870"/>
                  </a:cubicBezTo>
                  <a:cubicBezTo>
                    <a:pt x="360680" y="2468880"/>
                    <a:pt x="392430" y="2424430"/>
                    <a:pt x="427990" y="2386330"/>
                  </a:cubicBezTo>
                  <a:cubicBezTo>
                    <a:pt x="464820" y="2349500"/>
                    <a:pt x="509270" y="2316480"/>
                    <a:pt x="556260" y="2293620"/>
                  </a:cubicBezTo>
                  <a:cubicBezTo>
                    <a:pt x="601980" y="2269490"/>
                    <a:pt x="707390" y="2251710"/>
                    <a:pt x="706120" y="2245360"/>
                  </a:cubicBezTo>
                  <a:cubicBezTo>
                    <a:pt x="704850" y="2236470"/>
                    <a:pt x="514350" y="2316480"/>
                    <a:pt x="449580" y="2265680"/>
                  </a:cubicBezTo>
                  <a:cubicBezTo>
                    <a:pt x="330200" y="2171700"/>
                    <a:pt x="382270" y="1672590"/>
                    <a:pt x="309880" y="1390650"/>
                  </a:cubicBezTo>
                  <a:cubicBezTo>
                    <a:pt x="240030" y="1116330"/>
                    <a:pt x="66040" y="737870"/>
                    <a:pt x="25400" y="595630"/>
                  </a:cubicBezTo>
                  <a:cubicBezTo>
                    <a:pt x="11430" y="544830"/>
                    <a:pt x="6350" y="525780"/>
                    <a:pt x="2540" y="490220"/>
                  </a:cubicBezTo>
                  <a:cubicBezTo>
                    <a:pt x="0" y="454660"/>
                    <a:pt x="0" y="417830"/>
                    <a:pt x="6350" y="382270"/>
                  </a:cubicBezTo>
                  <a:cubicBezTo>
                    <a:pt x="11430" y="346710"/>
                    <a:pt x="21590" y="311150"/>
                    <a:pt x="34290" y="278130"/>
                  </a:cubicBezTo>
                  <a:cubicBezTo>
                    <a:pt x="48260" y="245110"/>
                    <a:pt x="66040" y="213360"/>
                    <a:pt x="87630" y="184150"/>
                  </a:cubicBezTo>
                  <a:cubicBezTo>
                    <a:pt x="107950" y="156210"/>
                    <a:pt x="133350" y="128270"/>
                    <a:pt x="161290" y="105410"/>
                  </a:cubicBezTo>
                  <a:cubicBezTo>
                    <a:pt x="187960" y="82550"/>
                    <a:pt x="219710" y="62230"/>
                    <a:pt x="251460" y="46990"/>
                  </a:cubicBezTo>
                  <a:cubicBezTo>
                    <a:pt x="283210" y="31750"/>
                    <a:pt x="318770" y="19050"/>
                    <a:pt x="353060" y="11430"/>
                  </a:cubicBezTo>
                  <a:cubicBezTo>
                    <a:pt x="388620" y="3810"/>
                    <a:pt x="425450" y="0"/>
                    <a:pt x="461010" y="1270"/>
                  </a:cubicBezTo>
                  <a:cubicBezTo>
                    <a:pt x="496570" y="2540"/>
                    <a:pt x="533400" y="7620"/>
                    <a:pt x="567690" y="17780"/>
                  </a:cubicBezTo>
                  <a:cubicBezTo>
                    <a:pt x="601980" y="26670"/>
                    <a:pt x="636270" y="40640"/>
                    <a:pt x="666750" y="58420"/>
                  </a:cubicBezTo>
                  <a:cubicBezTo>
                    <a:pt x="698500" y="76200"/>
                    <a:pt x="727710" y="97790"/>
                    <a:pt x="754380" y="121920"/>
                  </a:cubicBezTo>
                  <a:cubicBezTo>
                    <a:pt x="779780" y="146050"/>
                    <a:pt x="803910" y="175260"/>
                    <a:pt x="822960" y="204470"/>
                  </a:cubicBezTo>
                  <a:cubicBezTo>
                    <a:pt x="843280" y="234950"/>
                    <a:pt x="871220" y="302260"/>
                    <a:pt x="871220" y="302260"/>
                  </a:cubicBezTo>
                </a:path>
              </a:pathLst>
            </a:custGeom>
            <a:solidFill>
              <a:srgbClr val="F3F7F8"/>
            </a:solidFill>
            <a:ln cap="sq">
              <a:noFill/>
              <a:prstDash val="solid"/>
              <a:miter/>
            </a:ln>
          </p:spPr>
        </p:sp>
      </p:grpSp>
      <p:grpSp>
        <p:nvGrpSpPr>
          <p:cNvPr name="Group 18" id="18"/>
          <p:cNvGrpSpPr/>
          <p:nvPr/>
        </p:nvGrpSpPr>
        <p:grpSpPr>
          <a:xfrm rot="0">
            <a:off x="11108055" y="2830830"/>
            <a:ext cx="1918335" cy="3569017"/>
            <a:chOff x="0" y="0"/>
            <a:chExt cx="2557780" cy="4758690"/>
          </a:xfrm>
        </p:grpSpPr>
        <p:sp>
          <p:nvSpPr>
            <p:cNvPr name="Freeform 19" id="19"/>
            <p:cNvSpPr/>
            <p:nvPr/>
          </p:nvSpPr>
          <p:spPr>
            <a:xfrm flipH="false" flipV="false" rot="0">
              <a:off x="50800" y="50800"/>
              <a:ext cx="2456180" cy="4672330"/>
            </a:xfrm>
            <a:custGeom>
              <a:avLst/>
              <a:gdLst/>
              <a:ahLst/>
              <a:cxnLst/>
              <a:rect r="r" b="b" t="t" l="l"/>
              <a:pathLst>
                <a:path h="4672330" w="2456180">
                  <a:moveTo>
                    <a:pt x="0" y="1766570"/>
                  </a:moveTo>
                  <a:cubicBezTo>
                    <a:pt x="31750" y="1626870"/>
                    <a:pt x="46990" y="1593850"/>
                    <a:pt x="66040" y="1563370"/>
                  </a:cubicBezTo>
                  <a:cubicBezTo>
                    <a:pt x="83820" y="1532890"/>
                    <a:pt x="107950" y="1503680"/>
                    <a:pt x="133350" y="1479550"/>
                  </a:cubicBezTo>
                  <a:cubicBezTo>
                    <a:pt x="158750" y="1454150"/>
                    <a:pt x="187960" y="1431290"/>
                    <a:pt x="218440" y="1413510"/>
                  </a:cubicBezTo>
                  <a:cubicBezTo>
                    <a:pt x="248920" y="1395730"/>
                    <a:pt x="290830" y="1377950"/>
                    <a:pt x="316230" y="1370330"/>
                  </a:cubicBezTo>
                  <a:cubicBezTo>
                    <a:pt x="332740" y="1365250"/>
                    <a:pt x="349250" y="1372870"/>
                    <a:pt x="356870" y="1362710"/>
                  </a:cubicBezTo>
                  <a:cubicBezTo>
                    <a:pt x="369570" y="1350010"/>
                    <a:pt x="368300" y="1319530"/>
                    <a:pt x="365760" y="1281430"/>
                  </a:cubicBezTo>
                  <a:cubicBezTo>
                    <a:pt x="360680" y="1183640"/>
                    <a:pt x="254000" y="765810"/>
                    <a:pt x="254000" y="763270"/>
                  </a:cubicBezTo>
                  <a:cubicBezTo>
                    <a:pt x="252730" y="762000"/>
                    <a:pt x="238760" y="723900"/>
                    <a:pt x="231140" y="703580"/>
                  </a:cubicBezTo>
                  <a:cubicBezTo>
                    <a:pt x="223520" y="684530"/>
                    <a:pt x="209550" y="645160"/>
                    <a:pt x="208280" y="645160"/>
                  </a:cubicBezTo>
                  <a:cubicBezTo>
                    <a:pt x="208280" y="643890"/>
                    <a:pt x="204470" y="603250"/>
                    <a:pt x="201930" y="581660"/>
                  </a:cubicBezTo>
                  <a:cubicBezTo>
                    <a:pt x="199390" y="561340"/>
                    <a:pt x="194310" y="520700"/>
                    <a:pt x="194310" y="519430"/>
                  </a:cubicBezTo>
                  <a:cubicBezTo>
                    <a:pt x="194310" y="518160"/>
                    <a:pt x="199390" y="477520"/>
                    <a:pt x="201930" y="457200"/>
                  </a:cubicBezTo>
                  <a:cubicBezTo>
                    <a:pt x="204470" y="435610"/>
                    <a:pt x="208280" y="394970"/>
                    <a:pt x="209550" y="394970"/>
                  </a:cubicBezTo>
                  <a:cubicBezTo>
                    <a:pt x="209550" y="393700"/>
                    <a:pt x="209550" y="393700"/>
                    <a:pt x="209550" y="393700"/>
                  </a:cubicBezTo>
                  <a:cubicBezTo>
                    <a:pt x="209550" y="393700"/>
                    <a:pt x="223520" y="355600"/>
                    <a:pt x="231140" y="335280"/>
                  </a:cubicBezTo>
                  <a:cubicBezTo>
                    <a:pt x="238760" y="316230"/>
                    <a:pt x="252730" y="276860"/>
                    <a:pt x="254000" y="276860"/>
                  </a:cubicBezTo>
                  <a:cubicBezTo>
                    <a:pt x="254000" y="275590"/>
                    <a:pt x="278130" y="241300"/>
                    <a:pt x="289560" y="224790"/>
                  </a:cubicBezTo>
                  <a:cubicBezTo>
                    <a:pt x="300990" y="207010"/>
                    <a:pt x="325120" y="172720"/>
                    <a:pt x="325120" y="172720"/>
                  </a:cubicBezTo>
                  <a:cubicBezTo>
                    <a:pt x="326390" y="171450"/>
                    <a:pt x="356870" y="144780"/>
                    <a:pt x="372110" y="130810"/>
                  </a:cubicBezTo>
                  <a:cubicBezTo>
                    <a:pt x="388620" y="116840"/>
                    <a:pt x="419100" y="88900"/>
                    <a:pt x="420370" y="88900"/>
                  </a:cubicBezTo>
                  <a:cubicBezTo>
                    <a:pt x="420370" y="88900"/>
                    <a:pt x="457200" y="69850"/>
                    <a:pt x="476250" y="59690"/>
                  </a:cubicBezTo>
                  <a:cubicBezTo>
                    <a:pt x="494030" y="49530"/>
                    <a:pt x="530860" y="30480"/>
                    <a:pt x="532130" y="30480"/>
                  </a:cubicBezTo>
                  <a:cubicBezTo>
                    <a:pt x="532130" y="30480"/>
                    <a:pt x="572770" y="20320"/>
                    <a:pt x="593090" y="15240"/>
                  </a:cubicBezTo>
                  <a:cubicBezTo>
                    <a:pt x="613410" y="10160"/>
                    <a:pt x="652780" y="0"/>
                    <a:pt x="654050" y="0"/>
                  </a:cubicBezTo>
                  <a:cubicBezTo>
                    <a:pt x="655320" y="0"/>
                    <a:pt x="695960" y="0"/>
                    <a:pt x="717550" y="0"/>
                  </a:cubicBezTo>
                  <a:cubicBezTo>
                    <a:pt x="737870" y="0"/>
                    <a:pt x="779780" y="0"/>
                    <a:pt x="779780" y="0"/>
                  </a:cubicBezTo>
                  <a:cubicBezTo>
                    <a:pt x="781050" y="0"/>
                    <a:pt x="781050" y="0"/>
                    <a:pt x="781050" y="0"/>
                  </a:cubicBezTo>
                  <a:cubicBezTo>
                    <a:pt x="781050" y="0"/>
                    <a:pt x="821690" y="10160"/>
                    <a:pt x="842010" y="15240"/>
                  </a:cubicBezTo>
                  <a:cubicBezTo>
                    <a:pt x="862330" y="20320"/>
                    <a:pt x="901700" y="30480"/>
                    <a:pt x="902970" y="30480"/>
                  </a:cubicBezTo>
                  <a:cubicBezTo>
                    <a:pt x="904240" y="30480"/>
                    <a:pt x="939800" y="49530"/>
                    <a:pt x="958850" y="59690"/>
                  </a:cubicBezTo>
                  <a:cubicBezTo>
                    <a:pt x="977900" y="69850"/>
                    <a:pt x="1013460" y="88900"/>
                    <a:pt x="1014730" y="88900"/>
                  </a:cubicBezTo>
                  <a:cubicBezTo>
                    <a:pt x="1014730" y="90170"/>
                    <a:pt x="1046480" y="116840"/>
                    <a:pt x="1061720" y="130810"/>
                  </a:cubicBezTo>
                  <a:cubicBezTo>
                    <a:pt x="1076960" y="144780"/>
                    <a:pt x="1108710" y="172720"/>
                    <a:pt x="1108710" y="172720"/>
                  </a:cubicBezTo>
                  <a:cubicBezTo>
                    <a:pt x="1109980" y="173990"/>
                    <a:pt x="1132840" y="207010"/>
                    <a:pt x="1144270" y="224790"/>
                  </a:cubicBezTo>
                  <a:cubicBezTo>
                    <a:pt x="1156970" y="242570"/>
                    <a:pt x="1178560" y="278130"/>
                    <a:pt x="1181100" y="276860"/>
                  </a:cubicBezTo>
                  <a:cubicBezTo>
                    <a:pt x="1182370" y="275590"/>
                    <a:pt x="1176020" y="261620"/>
                    <a:pt x="1177290" y="261620"/>
                  </a:cubicBezTo>
                  <a:cubicBezTo>
                    <a:pt x="1186180" y="257810"/>
                    <a:pt x="1355090" y="505460"/>
                    <a:pt x="1442720" y="628650"/>
                  </a:cubicBezTo>
                  <a:cubicBezTo>
                    <a:pt x="1530350" y="751840"/>
                    <a:pt x="1616710" y="891540"/>
                    <a:pt x="1701800" y="1000760"/>
                  </a:cubicBezTo>
                  <a:cubicBezTo>
                    <a:pt x="1775460" y="1093470"/>
                    <a:pt x="1884680" y="1221740"/>
                    <a:pt x="1918970" y="1244600"/>
                  </a:cubicBezTo>
                  <a:cubicBezTo>
                    <a:pt x="1927860" y="1249680"/>
                    <a:pt x="1934210" y="1245870"/>
                    <a:pt x="1939290" y="1250950"/>
                  </a:cubicBezTo>
                  <a:cubicBezTo>
                    <a:pt x="1943100" y="1256030"/>
                    <a:pt x="1939290" y="1263650"/>
                    <a:pt x="1944370" y="1272540"/>
                  </a:cubicBezTo>
                  <a:cubicBezTo>
                    <a:pt x="1951990" y="1287780"/>
                    <a:pt x="1973580" y="1300480"/>
                    <a:pt x="1995170" y="1329690"/>
                  </a:cubicBezTo>
                  <a:cubicBezTo>
                    <a:pt x="2051050" y="1407160"/>
                    <a:pt x="2208530" y="1623060"/>
                    <a:pt x="2250440" y="1779270"/>
                  </a:cubicBezTo>
                  <a:cubicBezTo>
                    <a:pt x="2289810" y="1924050"/>
                    <a:pt x="2296160" y="2098040"/>
                    <a:pt x="2255520" y="2231390"/>
                  </a:cubicBezTo>
                  <a:cubicBezTo>
                    <a:pt x="2217420" y="2355850"/>
                    <a:pt x="2030730" y="2485390"/>
                    <a:pt x="2029460" y="2559050"/>
                  </a:cubicBezTo>
                  <a:cubicBezTo>
                    <a:pt x="2028190" y="2595880"/>
                    <a:pt x="2062480" y="2630170"/>
                    <a:pt x="2080260" y="2642870"/>
                  </a:cubicBezTo>
                  <a:cubicBezTo>
                    <a:pt x="2089150" y="2649220"/>
                    <a:pt x="2106930" y="2649220"/>
                    <a:pt x="2108200" y="2649220"/>
                  </a:cubicBezTo>
                  <a:cubicBezTo>
                    <a:pt x="2108200" y="2649220"/>
                    <a:pt x="2145030" y="2667000"/>
                    <a:pt x="2164080" y="2675890"/>
                  </a:cubicBezTo>
                  <a:cubicBezTo>
                    <a:pt x="2181860" y="2686050"/>
                    <a:pt x="2218690" y="2703830"/>
                    <a:pt x="2219960" y="2703830"/>
                  </a:cubicBezTo>
                  <a:cubicBezTo>
                    <a:pt x="2221230" y="2703830"/>
                    <a:pt x="2251710" y="2730500"/>
                    <a:pt x="2268220" y="2743200"/>
                  </a:cubicBezTo>
                  <a:cubicBezTo>
                    <a:pt x="2283460" y="2757170"/>
                    <a:pt x="2315210" y="2783840"/>
                    <a:pt x="2315210" y="2783840"/>
                  </a:cubicBezTo>
                  <a:cubicBezTo>
                    <a:pt x="2316480" y="2785110"/>
                    <a:pt x="2340610" y="2816860"/>
                    <a:pt x="2352040" y="2834640"/>
                  </a:cubicBezTo>
                  <a:cubicBezTo>
                    <a:pt x="2364740" y="2851150"/>
                    <a:pt x="2388870" y="2884170"/>
                    <a:pt x="2390140" y="2884170"/>
                  </a:cubicBezTo>
                  <a:cubicBezTo>
                    <a:pt x="2390140" y="2885440"/>
                    <a:pt x="2405380" y="2923540"/>
                    <a:pt x="2413000" y="2942590"/>
                  </a:cubicBezTo>
                  <a:cubicBezTo>
                    <a:pt x="2421890" y="2961640"/>
                    <a:pt x="2437130" y="2999740"/>
                    <a:pt x="2437130" y="2999740"/>
                  </a:cubicBezTo>
                  <a:cubicBezTo>
                    <a:pt x="2437130" y="3001010"/>
                    <a:pt x="2443480" y="3041650"/>
                    <a:pt x="2446020" y="3061970"/>
                  </a:cubicBezTo>
                  <a:cubicBezTo>
                    <a:pt x="2449830" y="3082290"/>
                    <a:pt x="2456180" y="3122930"/>
                    <a:pt x="2456180" y="3122930"/>
                  </a:cubicBezTo>
                  <a:cubicBezTo>
                    <a:pt x="2456180" y="3122930"/>
                    <a:pt x="2456180" y="3122930"/>
                    <a:pt x="2456180" y="3124200"/>
                  </a:cubicBezTo>
                  <a:cubicBezTo>
                    <a:pt x="2456180" y="3124200"/>
                    <a:pt x="2452370" y="3164840"/>
                    <a:pt x="2449830" y="3185160"/>
                  </a:cubicBezTo>
                  <a:cubicBezTo>
                    <a:pt x="2448560" y="3206750"/>
                    <a:pt x="2444750" y="3247390"/>
                    <a:pt x="2444750" y="3247390"/>
                  </a:cubicBezTo>
                  <a:cubicBezTo>
                    <a:pt x="2444750" y="3248660"/>
                    <a:pt x="2430780" y="3286760"/>
                    <a:pt x="2424430" y="3307080"/>
                  </a:cubicBezTo>
                  <a:cubicBezTo>
                    <a:pt x="2416810" y="3326130"/>
                    <a:pt x="2404110" y="3365500"/>
                    <a:pt x="2404110" y="3365500"/>
                  </a:cubicBezTo>
                  <a:cubicBezTo>
                    <a:pt x="2402840" y="3365500"/>
                    <a:pt x="2402840" y="3365500"/>
                    <a:pt x="2402840" y="3365500"/>
                  </a:cubicBezTo>
                  <a:cubicBezTo>
                    <a:pt x="2402840" y="3366770"/>
                    <a:pt x="2381250" y="3401060"/>
                    <a:pt x="2369820" y="3418840"/>
                  </a:cubicBezTo>
                  <a:cubicBezTo>
                    <a:pt x="2358390" y="3435350"/>
                    <a:pt x="2335530" y="3469640"/>
                    <a:pt x="2335530" y="3470910"/>
                  </a:cubicBezTo>
                  <a:cubicBezTo>
                    <a:pt x="2335530" y="3470910"/>
                    <a:pt x="2305050" y="3498850"/>
                    <a:pt x="2289810" y="3514090"/>
                  </a:cubicBezTo>
                  <a:cubicBezTo>
                    <a:pt x="2274570" y="3528060"/>
                    <a:pt x="2245360" y="3556000"/>
                    <a:pt x="2244090" y="3556000"/>
                  </a:cubicBezTo>
                  <a:cubicBezTo>
                    <a:pt x="2244090" y="3557270"/>
                    <a:pt x="2208530" y="3576320"/>
                    <a:pt x="2189480" y="3586480"/>
                  </a:cubicBezTo>
                  <a:cubicBezTo>
                    <a:pt x="2171700" y="3596640"/>
                    <a:pt x="2136140" y="3616960"/>
                    <a:pt x="2136140" y="3616960"/>
                  </a:cubicBezTo>
                  <a:cubicBezTo>
                    <a:pt x="2134870" y="3618230"/>
                    <a:pt x="2095500" y="3628390"/>
                    <a:pt x="2075180" y="3634740"/>
                  </a:cubicBezTo>
                  <a:cubicBezTo>
                    <a:pt x="2054860" y="3639820"/>
                    <a:pt x="2015490" y="3651250"/>
                    <a:pt x="2015490" y="3651250"/>
                  </a:cubicBezTo>
                  <a:cubicBezTo>
                    <a:pt x="2014220" y="3651250"/>
                    <a:pt x="1973580" y="3652520"/>
                    <a:pt x="1953260" y="3652520"/>
                  </a:cubicBezTo>
                  <a:cubicBezTo>
                    <a:pt x="1931670" y="3653790"/>
                    <a:pt x="1891030" y="3655060"/>
                    <a:pt x="1889760" y="3653790"/>
                  </a:cubicBezTo>
                  <a:cubicBezTo>
                    <a:pt x="1889760" y="3653790"/>
                    <a:pt x="1850390" y="3638550"/>
                    <a:pt x="1837690" y="3648710"/>
                  </a:cubicBezTo>
                  <a:cubicBezTo>
                    <a:pt x="1812290" y="3667760"/>
                    <a:pt x="1802130" y="3816350"/>
                    <a:pt x="1805940" y="3837940"/>
                  </a:cubicBezTo>
                  <a:cubicBezTo>
                    <a:pt x="1805940" y="3843020"/>
                    <a:pt x="1809750" y="3846830"/>
                    <a:pt x="1809750" y="3846830"/>
                  </a:cubicBezTo>
                  <a:cubicBezTo>
                    <a:pt x="1809750" y="3846830"/>
                    <a:pt x="1809750" y="3846830"/>
                    <a:pt x="1809750" y="3848100"/>
                  </a:cubicBezTo>
                  <a:cubicBezTo>
                    <a:pt x="1811020" y="3848100"/>
                    <a:pt x="1819910" y="3887470"/>
                    <a:pt x="1824990" y="3906520"/>
                  </a:cubicBezTo>
                  <a:cubicBezTo>
                    <a:pt x="1830070" y="3926840"/>
                    <a:pt x="1838960" y="3964940"/>
                    <a:pt x="1838960" y="3966210"/>
                  </a:cubicBezTo>
                  <a:cubicBezTo>
                    <a:pt x="1838960" y="3966210"/>
                    <a:pt x="1838960" y="4006850"/>
                    <a:pt x="1838960" y="4025900"/>
                  </a:cubicBezTo>
                  <a:cubicBezTo>
                    <a:pt x="1838960" y="4046220"/>
                    <a:pt x="1838960" y="4086860"/>
                    <a:pt x="1838960" y="4086860"/>
                  </a:cubicBezTo>
                  <a:cubicBezTo>
                    <a:pt x="1838960" y="4088130"/>
                    <a:pt x="1830070" y="4126230"/>
                    <a:pt x="1824990" y="4146550"/>
                  </a:cubicBezTo>
                  <a:cubicBezTo>
                    <a:pt x="1819910" y="4165600"/>
                    <a:pt x="1811020" y="4204970"/>
                    <a:pt x="1809750" y="4204970"/>
                  </a:cubicBezTo>
                  <a:cubicBezTo>
                    <a:pt x="1809750" y="4206240"/>
                    <a:pt x="1809750" y="4206240"/>
                    <a:pt x="1809750" y="4206240"/>
                  </a:cubicBezTo>
                  <a:cubicBezTo>
                    <a:pt x="1809750" y="4206240"/>
                    <a:pt x="1791970" y="4241800"/>
                    <a:pt x="1781810" y="4259580"/>
                  </a:cubicBezTo>
                  <a:cubicBezTo>
                    <a:pt x="1772920" y="4277360"/>
                    <a:pt x="1753870" y="4312920"/>
                    <a:pt x="1753870" y="4312920"/>
                  </a:cubicBezTo>
                  <a:cubicBezTo>
                    <a:pt x="1752600" y="4314190"/>
                    <a:pt x="1727200" y="4343400"/>
                    <a:pt x="1713230" y="4358640"/>
                  </a:cubicBezTo>
                  <a:cubicBezTo>
                    <a:pt x="1699260" y="4373880"/>
                    <a:pt x="1673860" y="4404360"/>
                    <a:pt x="1672590" y="4404360"/>
                  </a:cubicBezTo>
                  <a:cubicBezTo>
                    <a:pt x="1672590" y="4405630"/>
                    <a:pt x="1639570" y="4427220"/>
                    <a:pt x="1623060" y="4438650"/>
                  </a:cubicBezTo>
                  <a:cubicBezTo>
                    <a:pt x="1606550" y="4450080"/>
                    <a:pt x="1573530" y="4472940"/>
                    <a:pt x="1572260" y="4474210"/>
                  </a:cubicBezTo>
                  <a:cubicBezTo>
                    <a:pt x="1572260" y="4474210"/>
                    <a:pt x="1534160" y="4488180"/>
                    <a:pt x="1516380" y="4495800"/>
                  </a:cubicBezTo>
                  <a:cubicBezTo>
                    <a:pt x="1497330" y="4502150"/>
                    <a:pt x="1459230" y="4516120"/>
                    <a:pt x="1459230" y="4517390"/>
                  </a:cubicBezTo>
                  <a:cubicBezTo>
                    <a:pt x="1457960" y="4517390"/>
                    <a:pt x="1418590" y="4521200"/>
                    <a:pt x="1398270" y="4523740"/>
                  </a:cubicBezTo>
                  <a:cubicBezTo>
                    <a:pt x="1377950" y="4526280"/>
                    <a:pt x="1338580" y="4531360"/>
                    <a:pt x="1338580" y="4531360"/>
                  </a:cubicBezTo>
                  <a:cubicBezTo>
                    <a:pt x="1337310" y="4531360"/>
                    <a:pt x="1027430" y="4491990"/>
                    <a:pt x="916940" y="4525010"/>
                  </a:cubicBezTo>
                  <a:cubicBezTo>
                    <a:pt x="833120" y="4549140"/>
                    <a:pt x="800100" y="4645660"/>
                    <a:pt x="717550" y="4657090"/>
                  </a:cubicBezTo>
                  <a:cubicBezTo>
                    <a:pt x="600710" y="4672330"/>
                    <a:pt x="370840" y="4607560"/>
                    <a:pt x="266700" y="4505960"/>
                  </a:cubicBezTo>
                  <a:cubicBezTo>
                    <a:pt x="160020" y="4401820"/>
                    <a:pt x="77470" y="4177030"/>
                    <a:pt x="92710" y="4030980"/>
                  </a:cubicBezTo>
                  <a:cubicBezTo>
                    <a:pt x="105410" y="3893820"/>
                    <a:pt x="308610" y="3662680"/>
                    <a:pt x="322580" y="3651250"/>
                  </a:cubicBezTo>
                  <a:cubicBezTo>
                    <a:pt x="323850" y="3649980"/>
                    <a:pt x="323850" y="3651250"/>
                    <a:pt x="323850" y="3649980"/>
                  </a:cubicBezTo>
                  <a:cubicBezTo>
                    <a:pt x="332740" y="3637280"/>
                    <a:pt x="314960" y="3369310"/>
                    <a:pt x="292100" y="3221990"/>
                  </a:cubicBezTo>
                  <a:cubicBezTo>
                    <a:pt x="269240" y="3060700"/>
                    <a:pt x="220980" y="2889250"/>
                    <a:pt x="182880" y="2721610"/>
                  </a:cubicBezTo>
                  <a:cubicBezTo>
                    <a:pt x="143510" y="2551430"/>
                    <a:pt x="92710" y="2362200"/>
                    <a:pt x="62230" y="2209800"/>
                  </a:cubicBezTo>
                  <a:cubicBezTo>
                    <a:pt x="38100" y="2086610"/>
                    <a:pt x="15240" y="1955800"/>
                    <a:pt x="6350" y="1874520"/>
                  </a:cubicBezTo>
                  <a:cubicBezTo>
                    <a:pt x="1270" y="1828800"/>
                    <a:pt x="0" y="1766570"/>
                    <a:pt x="0" y="1766570"/>
                  </a:cubicBezTo>
                </a:path>
              </a:pathLst>
            </a:custGeom>
            <a:solidFill>
              <a:srgbClr val="F3F7F8"/>
            </a:solidFill>
            <a:ln cap="sq">
              <a:noFill/>
              <a:prstDash val="solid"/>
              <a:miter/>
            </a:ln>
          </p:spPr>
        </p:sp>
      </p:grpSp>
      <p:grpSp>
        <p:nvGrpSpPr>
          <p:cNvPr name="Group 20" id="20"/>
          <p:cNvGrpSpPr/>
          <p:nvPr/>
        </p:nvGrpSpPr>
        <p:grpSpPr>
          <a:xfrm rot="0">
            <a:off x="10749915" y="5050155"/>
            <a:ext cx="1323975" cy="1009650"/>
            <a:chOff x="0" y="0"/>
            <a:chExt cx="1765300" cy="1346200"/>
          </a:xfrm>
        </p:grpSpPr>
        <p:sp>
          <p:nvSpPr>
            <p:cNvPr name="Freeform 21" id="21"/>
            <p:cNvSpPr/>
            <p:nvPr/>
          </p:nvSpPr>
          <p:spPr>
            <a:xfrm flipH="false" flipV="false" rot="0">
              <a:off x="50800" y="49530"/>
              <a:ext cx="1662430" cy="1275080"/>
            </a:xfrm>
            <a:custGeom>
              <a:avLst/>
              <a:gdLst/>
              <a:ahLst/>
              <a:cxnLst/>
              <a:rect r="r" b="b" t="t" l="l"/>
              <a:pathLst>
                <a:path h="1275080" w="1662430">
                  <a:moveTo>
                    <a:pt x="0" y="838200"/>
                  </a:moveTo>
                  <a:cubicBezTo>
                    <a:pt x="3810" y="695960"/>
                    <a:pt x="12700" y="659130"/>
                    <a:pt x="25400" y="626110"/>
                  </a:cubicBezTo>
                  <a:cubicBezTo>
                    <a:pt x="38100" y="593090"/>
                    <a:pt x="54610" y="560070"/>
                    <a:pt x="74930" y="530860"/>
                  </a:cubicBezTo>
                  <a:cubicBezTo>
                    <a:pt x="95250" y="501650"/>
                    <a:pt x="120650" y="473710"/>
                    <a:pt x="146050" y="450850"/>
                  </a:cubicBezTo>
                  <a:cubicBezTo>
                    <a:pt x="172720" y="426720"/>
                    <a:pt x="203200" y="406400"/>
                    <a:pt x="234950" y="389890"/>
                  </a:cubicBezTo>
                  <a:cubicBezTo>
                    <a:pt x="266700" y="373380"/>
                    <a:pt x="321310" y="355600"/>
                    <a:pt x="335280" y="351790"/>
                  </a:cubicBezTo>
                  <a:cubicBezTo>
                    <a:pt x="340360" y="350520"/>
                    <a:pt x="341630" y="351790"/>
                    <a:pt x="344170" y="350520"/>
                  </a:cubicBezTo>
                  <a:cubicBezTo>
                    <a:pt x="346710" y="347980"/>
                    <a:pt x="347980" y="339090"/>
                    <a:pt x="347980" y="339090"/>
                  </a:cubicBezTo>
                  <a:cubicBezTo>
                    <a:pt x="347980" y="337820"/>
                    <a:pt x="369570" y="307340"/>
                    <a:pt x="379730" y="292100"/>
                  </a:cubicBezTo>
                  <a:cubicBezTo>
                    <a:pt x="391160" y="275590"/>
                    <a:pt x="411480" y="245110"/>
                    <a:pt x="411480" y="245110"/>
                  </a:cubicBezTo>
                  <a:cubicBezTo>
                    <a:pt x="412750" y="243840"/>
                    <a:pt x="440690" y="219710"/>
                    <a:pt x="454660" y="207010"/>
                  </a:cubicBezTo>
                  <a:cubicBezTo>
                    <a:pt x="468630" y="194310"/>
                    <a:pt x="496570" y="168910"/>
                    <a:pt x="496570" y="168910"/>
                  </a:cubicBezTo>
                  <a:cubicBezTo>
                    <a:pt x="497840" y="167640"/>
                    <a:pt x="530860" y="149860"/>
                    <a:pt x="547370" y="140970"/>
                  </a:cubicBezTo>
                  <a:cubicBezTo>
                    <a:pt x="563880" y="132080"/>
                    <a:pt x="596900" y="114300"/>
                    <a:pt x="596900" y="114300"/>
                  </a:cubicBezTo>
                  <a:cubicBezTo>
                    <a:pt x="598170" y="114300"/>
                    <a:pt x="633730" y="105410"/>
                    <a:pt x="652780" y="100330"/>
                  </a:cubicBezTo>
                  <a:cubicBezTo>
                    <a:pt x="670560" y="95250"/>
                    <a:pt x="707390" y="86360"/>
                    <a:pt x="707390" y="86360"/>
                  </a:cubicBezTo>
                  <a:cubicBezTo>
                    <a:pt x="708660" y="86360"/>
                    <a:pt x="745490" y="86360"/>
                    <a:pt x="764540" y="86360"/>
                  </a:cubicBezTo>
                  <a:cubicBezTo>
                    <a:pt x="783590" y="86360"/>
                    <a:pt x="820420" y="85090"/>
                    <a:pt x="821690" y="85090"/>
                  </a:cubicBezTo>
                  <a:cubicBezTo>
                    <a:pt x="822960" y="85090"/>
                    <a:pt x="880110" y="83820"/>
                    <a:pt x="891540" y="78740"/>
                  </a:cubicBezTo>
                  <a:cubicBezTo>
                    <a:pt x="895350" y="77470"/>
                    <a:pt x="895350" y="74930"/>
                    <a:pt x="899160" y="72390"/>
                  </a:cubicBezTo>
                  <a:cubicBezTo>
                    <a:pt x="908050" y="67310"/>
                    <a:pt x="932180" y="59690"/>
                    <a:pt x="947420" y="52070"/>
                  </a:cubicBezTo>
                  <a:cubicBezTo>
                    <a:pt x="962660" y="45720"/>
                    <a:pt x="979170" y="33020"/>
                    <a:pt x="993140" y="27940"/>
                  </a:cubicBezTo>
                  <a:cubicBezTo>
                    <a:pt x="1002030" y="24130"/>
                    <a:pt x="1009650" y="25400"/>
                    <a:pt x="1018540" y="22860"/>
                  </a:cubicBezTo>
                  <a:cubicBezTo>
                    <a:pt x="1027430" y="20320"/>
                    <a:pt x="1032510" y="15240"/>
                    <a:pt x="1042670" y="12700"/>
                  </a:cubicBezTo>
                  <a:cubicBezTo>
                    <a:pt x="1056640" y="10160"/>
                    <a:pt x="1076960" y="11430"/>
                    <a:pt x="1094740" y="10160"/>
                  </a:cubicBezTo>
                  <a:cubicBezTo>
                    <a:pt x="1111250" y="7620"/>
                    <a:pt x="1131570" y="1270"/>
                    <a:pt x="1145540" y="1270"/>
                  </a:cubicBezTo>
                  <a:cubicBezTo>
                    <a:pt x="1155700" y="0"/>
                    <a:pt x="1163320" y="3810"/>
                    <a:pt x="1172210" y="5080"/>
                  </a:cubicBezTo>
                  <a:cubicBezTo>
                    <a:pt x="1179830" y="5080"/>
                    <a:pt x="1187450" y="2540"/>
                    <a:pt x="1197610" y="2540"/>
                  </a:cubicBezTo>
                  <a:cubicBezTo>
                    <a:pt x="1211580" y="3810"/>
                    <a:pt x="1230630" y="12700"/>
                    <a:pt x="1248410" y="16510"/>
                  </a:cubicBezTo>
                  <a:cubicBezTo>
                    <a:pt x="1264920" y="19050"/>
                    <a:pt x="1285240" y="19050"/>
                    <a:pt x="1299210" y="24130"/>
                  </a:cubicBezTo>
                  <a:cubicBezTo>
                    <a:pt x="1309370" y="26670"/>
                    <a:pt x="1314450" y="33020"/>
                    <a:pt x="1322070" y="35560"/>
                  </a:cubicBezTo>
                  <a:cubicBezTo>
                    <a:pt x="1330960" y="39370"/>
                    <a:pt x="1338580" y="38100"/>
                    <a:pt x="1347470" y="43180"/>
                  </a:cubicBezTo>
                  <a:cubicBezTo>
                    <a:pt x="1360170" y="48260"/>
                    <a:pt x="1376680" y="62230"/>
                    <a:pt x="1390650" y="71120"/>
                  </a:cubicBezTo>
                  <a:cubicBezTo>
                    <a:pt x="1405890" y="80010"/>
                    <a:pt x="1426210" y="86360"/>
                    <a:pt x="1437640" y="95250"/>
                  </a:cubicBezTo>
                  <a:cubicBezTo>
                    <a:pt x="1445260" y="101600"/>
                    <a:pt x="1449070" y="107950"/>
                    <a:pt x="1455420" y="114300"/>
                  </a:cubicBezTo>
                  <a:cubicBezTo>
                    <a:pt x="1461770" y="119380"/>
                    <a:pt x="1469390" y="120650"/>
                    <a:pt x="1477010" y="128270"/>
                  </a:cubicBezTo>
                  <a:cubicBezTo>
                    <a:pt x="1487170" y="137160"/>
                    <a:pt x="1498600" y="156210"/>
                    <a:pt x="1508760" y="168910"/>
                  </a:cubicBezTo>
                  <a:cubicBezTo>
                    <a:pt x="1520190" y="181610"/>
                    <a:pt x="1537970" y="194310"/>
                    <a:pt x="1545590" y="207010"/>
                  </a:cubicBezTo>
                  <a:cubicBezTo>
                    <a:pt x="1551940" y="214630"/>
                    <a:pt x="1553210" y="223520"/>
                    <a:pt x="1557020" y="229870"/>
                  </a:cubicBezTo>
                  <a:cubicBezTo>
                    <a:pt x="1559560" y="233680"/>
                    <a:pt x="1560830" y="236220"/>
                    <a:pt x="1564640" y="240030"/>
                  </a:cubicBezTo>
                  <a:cubicBezTo>
                    <a:pt x="1568450" y="245110"/>
                    <a:pt x="1581150" y="257810"/>
                    <a:pt x="1581150" y="257810"/>
                  </a:cubicBezTo>
                  <a:cubicBezTo>
                    <a:pt x="1581150" y="259080"/>
                    <a:pt x="1581150" y="259080"/>
                    <a:pt x="1581150" y="259080"/>
                  </a:cubicBezTo>
                  <a:cubicBezTo>
                    <a:pt x="1581150" y="259080"/>
                    <a:pt x="1598930" y="292100"/>
                    <a:pt x="1607820" y="309880"/>
                  </a:cubicBezTo>
                  <a:cubicBezTo>
                    <a:pt x="1616710" y="326390"/>
                    <a:pt x="1634490" y="360680"/>
                    <a:pt x="1634490" y="360680"/>
                  </a:cubicBezTo>
                  <a:cubicBezTo>
                    <a:pt x="1635760" y="361950"/>
                    <a:pt x="1644650" y="398780"/>
                    <a:pt x="1648460" y="416560"/>
                  </a:cubicBezTo>
                  <a:cubicBezTo>
                    <a:pt x="1653540" y="435610"/>
                    <a:pt x="1662430" y="472440"/>
                    <a:pt x="1662430" y="473710"/>
                  </a:cubicBezTo>
                  <a:cubicBezTo>
                    <a:pt x="1662430" y="473710"/>
                    <a:pt x="1662430" y="511810"/>
                    <a:pt x="1662430" y="530860"/>
                  </a:cubicBezTo>
                  <a:cubicBezTo>
                    <a:pt x="1662430" y="549910"/>
                    <a:pt x="1662430" y="588010"/>
                    <a:pt x="1662430" y="589280"/>
                  </a:cubicBezTo>
                  <a:cubicBezTo>
                    <a:pt x="1662430" y="589280"/>
                    <a:pt x="1653540" y="627380"/>
                    <a:pt x="1648460" y="645160"/>
                  </a:cubicBezTo>
                  <a:cubicBezTo>
                    <a:pt x="1644650" y="660400"/>
                    <a:pt x="1638300" y="676910"/>
                    <a:pt x="1638300" y="687070"/>
                  </a:cubicBezTo>
                  <a:cubicBezTo>
                    <a:pt x="1638300" y="692150"/>
                    <a:pt x="1640840" y="697230"/>
                    <a:pt x="1640840" y="697230"/>
                  </a:cubicBezTo>
                  <a:cubicBezTo>
                    <a:pt x="1640840" y="698500"/>
                    <a:pt x="1639570" y="735330"/>
                    <a:pt x="1639570" y="753110"/>
                  </a:cubicBezTo>
                  <a:cubicBezTo>
                    <a:pt x="1638300" y="772160"/>
                    <a:pt x="1637030" y="808990"/>
                    <a:pt x="1637030" y="808990"/>
                  </a:cubicBezTo>
                  <a:cubicBezTo>
                    <a:pt x="1637030" y="810260"/>
                    <a:pt x="1626870" y="845820"/>
                    <a:pt x="1621790" y="863600"/>
                  </a:cubicBezTo>
                  <a:cubicBezTo>
                    <a:pt x="1616710" y="881380"/>
                    <a:pt x="1606550" y="916940"/>
                    <a:pt x="1606550" y="916940"/>
                  </a:cubicBezTo>
                  <a:cubicBezTo>
                    <a:pt x="1606550" y="918210"/>
                    <a:pt x="1587500" y="949960"/>
                    <a:pt x="1578610" y="966470"/>
                  </a:cubicBezTo>
                  <a:cubicBezTo>
                    <a:pt x="1569720" y="981710"/>
                    <a:pt x="1551940" y="1014730"/>
                    <a:pt x="1550670" y="1014730"/>
                  </a:cubicBezTo>
                  <a:cubicBezTo>
                    <a:pt x="1550670" y="1014730"/>
                    <a:pt x="1530350" y="1022350"/>
                    <a:pt x="1507490" y="1031240"/>
                  </a:cubicBezTo>
                  <a:cubicBezTo>
                    <a:pt x="1432560" y="1062990"/>
                    <a:pt x="1179830" y="1212850"/>
                    <a:pt x="1012190" y="1244600"/>
                  </a:cubicBezTo>
                  <a:cubicBezTo>
                    <a:pt x="853440" y="1275080"/>
                    <a:pt x="626110" y="1235710"/>
                    <a:pt x="529590" y="1233170"/>
                  </a:cubicBezTo>
                  <a:cubicBezTo>
                    <a:pt x="488950" y="1231900"/>
                    <a:pt x="472440" y="1233170"/>
                    <a:pt x="441960" y="1230630"/>
                  </a:cubicBezTo>
                  <a:cubicBezTo>
                    <a:pt x="408940" y="1228090"/>
                    <a:pt x="370840" y="1226820"/>
                    <a:pt x="335280" y="1217930"/>
                  </a:cubicBezTo>
                  <a:cubicBezTo>
                    <a:pt x="300990" y="1209040"/>
                    <a:pt x="266700" y="1196340"/>
                    <a:pt x="234950" y="1179830"/>
                  </a:cubicBezTo>
                  <a:cubicBezTo>
                    <a:pt x="203200" y="1163320"/>
                    <a:pt x="172720" y="1141730"/>
                    <a:pt x="146050" y="1118870"/>
                  </a:cubicBezTo>
                  <a:cubicBezTo>
                    <a:pt x="119380" y="1094740"/>
                    <a:pt x="95250" y="1066800"/>
                    <a:pt x="74930" y="1037590"/>
                  </a:cubicBezTo>
                  <a:cubicBezTo>
                    <a:pt x="54610" y="1008380"/>
                    <a:pt x="38100" y="976630"/>
                    <a:pt x="25400" y="942340"/>
                  </a:cubicBezTo>
                  <a:cubicBezTo>
                    <a:pt x="12700" y="909320"/>
                    <a:pt x="0" y="838200"/>
                    <a:pt x="0" y="838200"/>
                  </a:cubicBezTo>
                </a:path>
              </a:pathLst>
            </a:custGeom>
            <a:solidFill>
              <a:srgbClr val="F3F7F8"/>
            </a:solidFill>
            <a:ln cap="sq">
              <a:noFill/>
              <a:prstDash val="solid"/>
              <a:miter/>
            </a:ln>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0">
            <a:off x="0" y="-190500"/>
            <a:ext cx="8581785" cy="10477500"/>
            <a:chOff x="0" y="0"/>
            <a:chExt cx="11442379" cy="13970000"/>
          </a:xfrm>
        </p:grpSpPr>
        <p:sp>
          <p:nvSpPr>
            <p:cNvPr name="Freeform 3" id="3"/>
            <p:cNvSpPr/>
            <p:nvPr/>
          </p:nvSpPr>
          <p:spPr>
            <a:xfrm flipH="false" flipV="false" rot="0">
              <a:off x="0" y="0"/>
              <a:ext cx="11442350" cy="13970000"/>
            </a:xfrm>
            <a:custGeom>
              <a:avLst/>
              <a:gdLst/>
              <a:ahLst/>
              <a:cxnLst/>
              <a:rect r="r" b="b" t="t" l="l"/>
              <a:pathLst>
                <a:path h="13970000" w="11442350">
                  <a:moveTo>
                    <a:pt x="0" y="0"/>
                  </a:moveTo>
                  <a:lnTo>
                    <a:pt x="11442350" y="0"/>
                  </a:lnTo>
                  <a:lnTo>
                    <a:pt x="11442350" y="13970000"/>
                  </a:lnTo>
                  <a:lnTo>
                    <a:pt x="0" y="13970000"/>
                  </a:lnTo>
                  <a:lnTo>
                    <a:pt x="0" y="0"/>
                  </a:lnTo>
                  <a:close/>
                </a:path>
              </a:pathLst>
            </a:custGeom>
            <a:solidFill>
              <a:srgbClr val="000000">
                <a:alpha val="0"/>
              </a:srgbClr>
            </a:solidFill>
            <a:ln w="12700">
              <a:solidFill>
                <a:srgbClr val="000000"/>
              </a:solidFill>
            </a:ln>
          </p:spPr>
        </p:sp>
      </p:grpSp>
      <p:grpSp>
        <p:nvGrpSpPr>
          <p:cNvPr name="Group 4" id="4"/>
          <p:cNvGrpSpPr/>
          <p:nvPr/>
        </p:nvGrpSpPr>
        <p:grpSpPr>
          <a:xfrm rot="0">
            <a:off x="-2192871" y="61068"/>
            <a:ext cx="12006567" cy="11680142"/>
            <a:chOff x="0" y="0"/>
            <a:chExt cx="14983570" cy="14576209"/>
          </a:xfrm>
        </p:grpSpPr>
        <p:sp>
          <p:nvSpPr>
            <p:cNvPr name="Freeform 5" id="5"/>
            <p:cNvSpPr/>
            <p:nvPr/>
          </p:nvSpPr>
          <p:spPr>
            <a:xfrm flipH="false" flipV="false" rot="0">
              <a:off x="0" y="0"/>
              <a:ext cx="14983532" cy="14576273"/>
            </a:xfrm>
            <a:custGeom>
              <a:avLst/>
              <a:gdLst/>
              <a:ahLst/>
              <a:cxnLst/>
              <a:rect r="r" b="b" t="t" l="l"/>
              <a:pathLst>
                <a:path h="14576273" w="14983532">
                  <a:moveTo>
                    <a:pt x="0" y="0"/>
                  </a:moveTo>
                  <a:lnTo>
                    <a:pt x="14983532" y="0"/>
                  </a:lnTo>
                  <a:lnTo>
                    <a:pt x="14983532" y="14576273"/>
                  </a:lnTo>
                  <a:lnTo>
                    <a:pt x="0" y="14576273"/>
                  </a:lnTo>
                  <a:lnTo>
                    <a:pt x="0" y="0"/>
                  </a:lnTo>
                  <a:close/>
                </a:path>
              </a:pathLst>
            </a:custGeom>
            <a:blipFill>
              <a:blip r:embed="rId2"/>
              <a:stretch>
                <a:fillRect l="0" t="-27096" r="0" b="-27095"/>
              </a:stretch>
            </a:blipFill>
          </p:spPr>
        </p:sp>
      </p:grpSp>
      <p:sp>
        <p:nvSpPr>
          <p:cNvPr name="AutoShape 6" id="6"/>
          <p:cNvSpPr/>
          <p:nvPr/>
        </p:nvSpPr>
        <p:spPr>
          <a:xfrm rot="7173568">
            <a:off x="3190571" y="-130628"/>
            <a:ext cx="18947486" cy="14085779"/>
          </a:xfrm>
          <a:prstGeom prst="rect">
            <a:avLst/>
          </a:prstGeom>
          <a:solidFill>
            <a:srgbClr val="FFFFFF"/>
          </a:solidFill>
        </p:spPr>
      </p:sp>
      <p:grpSp>
        <p:nvGrpSpPr>
          <p:cNvPr name="Group 7" id="7"/>
          <p:cNvGrpSpPr>
            <a:grpSpLocks noChangeAspect="true"/>
          </p:cNvGrpSpPr>
          <p:nvPr/>
        </p:nvGrpSpPr>
        <p:grpSpPr>
          <a:xfrm rot="0">
            <a:off x="2620130" y="7568663"/>
            <a:ext cx="3138957" cy="2718337"/>
            <a:chOff x="0" y="0"/>
            <a:chExt cx="6350000" cy="5499100"/>
          </a:xfrm>
        </p:grpSpPr>
        <p:sp>
          <p:nvSpPr>
            <p:cNvPr name="Freeform 8" id="8"/>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31356E"/>
            </a:solidFill>
          </p:spPr>
        </p:sp>
      </p:grpSp>
      <p:sp>
        <p:nvSpPr>
          <p:cNvPr name="TextBox 9" id="9"/>
          <p:cNvSpPr txBox="true"/>
          <p:nvPr/>
        </p:nvSpPr>
        <p:spPr>
          <a:xfrm rot="0">
            <a:off x="9315450" y="1213344"/>
            <a:ext cx="6292641" cy="1504950"/>
          </a:xfrm>
          <a:prstGeom prst="rect">
            <a:avLst/>
          </a:prstGeom>
        </p:spPr>
        <p:txBody>
          <a:bodyPr anchor="t" rtlCol="false" tIns="0" lIns="0" bIns="0" rIns="0">
            <a:spAutoFit/>
          </a:bodyPr>
          <a:lstStyle/>
          <a:p>
            <a:pPr algn="l" marL="0" indent="0" lvl="0">
              <a:lnSpc>
                <a:spcPts val="5879"/>
              </a:lnSpc>
              <a:spcBef>
                <a:spcPct val="0"/>
              </a:spcBef>
            </a:pPr>
            <a:r>
              <a:rPr lang="en-US" sz="4899">
                <a:solidFill>
                  <a:srgbClr val="000000"/>
                </a:solidFill>
                <a:latin typeface="Arimo Bold"/>
                <a:ea typeface="Arimo Bold"/>
                <a:cs typeface="Arimo Bold"/>
                <a:sym typeface="Arimo Bold"/>
              </a:rPr>
              <a:t>Wrapper-based Feature Selection</a:t>
            </a:r>
          </a:p>
        </p:txBody>
      </p:sp>
      <p:sp>
        <p:nvSpPr>
          <p:cNvPr name="Freeform 10" id="10"/>
          <p:cNvSpPr/>
          <p:nvPr/>
        </p:nvSpPr>
        <p:spPr>
          <a:xfrm flipH="false" flipV="false" rot="0">
            <a:off x="9050527" y="2941122"/>
            <a:ext cx="1526338" cy="5920035"/>
          </a:xfrm>
          <a:custGeom>
            <a:avLst/>
            <a:gdLst/>
            <a:ahLst/>
            <a:cxnLst/>
            <a:rect r="r" b="b" t="t" l="l"/>
            <a:pathLst>
              <a:path h="5920035" w="1526338">
                <a:moveTo>
                  <a:pt x="0" y="0"/>
                </a:moveTo>
                <a:lnTo>
                  <a:pt x="1526338" y="0"/>
                </a:lnTo>
                <a:lnTo>
                  <a:pt x="1526338" y="5920035"/>
                </a:lnTo>
                <a:lnTo>
                  <a:pt x="0" y="5920035"/>
                </a:lnTo>
                <a:lnTo>
                  <a:pt x="0" y="0"/>
                </a:lnTo>
                <a:close/>
              </a:path>
            </a:pathLst>
          </a:custGeom>
          <a:blipFill>
            <a:blip r:embed="rId3">
              <a:extLst>
                <a:ext uri="{96DAC541-7B7A-43D3-8B79-37D633B846F1}">
                  <asvg:svgBlip xmlns:asvg="http://schemas.microsoft.com/office/drawing/2016/SVG/main" r:embed="rId4"/>
                </a:ext>
              </a:extLst>
            </a:blip>
            <a:stretch>
              <a:fillRect l="-197" t="0" r="-197" b="0"/>
            </a:stretch>
          </a:blipFill>
        </p:spPr>
      </p:sp>
      <p:sp>
        <p:nvSpPr>
          <p:cNvPr name="TextBox 11" id="11"/>
          <p:cNvSpPr txBox="true"/>
          <p:nvPr/>
        </p:nvSpPr>
        <p:spPr>
          <a:xfrm rot="0">
            <a:off x="9334500" y="3339441"/>
            <a:ext cx="131573" cy="525728"/>
          </a:xfrm>
          <a:prstGeom prst="rect">
            <a:avLst/>
          </a:prstGeom>
        </p:spPr>
        <p:txBody>
          <a:bodyPr anchor="t" rtlCol="false" tIns="0" lIns="0" bIns="0" rIns="0">
            <a:spAutoFit/>
          </a:bodyPr>
          <a:lstStyle/>
          <a:p>
            <a:pPr algn="l">
              <a:lnSpc>
                <a:spcPts val="3937"/>
              </a:lnSpc>
            </a:pPr>
            <a:r>
              <a:rPr lang="en-US" sz="2812">
                <a:solidFill>
                  <a:srgbClr val="F3F7F8"/>
                </a:solidFill>
                <a:latin typeface="Montserrat"/>
                <a:ea typeface="Montserrat"/>
                <a:cs typeface="Montserrat"/>
                <a:sym typeface="Montserrat"/>
              </a:rPr>
              <a:t>1</a:t>
            </a:r>
          </a:p>
        </p:txBody>
      </p:sp>
      <p:sp>
        <p:nvSpPr>
          <p:cNvPr name="TextBox 12" id="12"/>
          <p:cNvSpPr txBox="true"/>
          <p:nvPr/>
        </p:nvSpPr>
        <p:spPr>
          <a:xfrm rot="0">
            <a:off x="10644569" y="3290640"/>
            <a:ext cx="6614731" cy="1310984"/>
          </a:xfrm>
          <a:prstGeom prst="rect">
            <a:avLst/>
          </a:prstGeom>
        </p:spPr>
        <p:txBody>
          <a:bodyPr anchor="t" rtlCol="false" tIns="0" lIns="0" bIns="0" rIns="0">
            <a:spAutoFit/>
          </a:bodyPr>
          <a:lstStyle/>
          <a:p>
            <a:pPr algn="l">
              <a:lnSpc>
                <a:spcPts val="3282"/>
              </a:lnSpc>
            </a:pPr>
            <a:r>
              <a:rPr lang="en-US" sz="2344">
                <a:solidFill>
                  <a:srgbClr val="000000"/>
                </a:solidFill>
                <a:latin typeface="Montserrat"/>
                <a:ea typeface="Montserrat"/>
                <a:cs typeface="Montserrat"/>
                <a:sym typeface="Montserrat"/>
              </a:rPr>
              <a:t>Generate Subsets</a:t>
            </a:r>
          </a:p>
          <a:p>
            <a:pPr algn="l">
              <a:lnSpc>
                <a:spcPts val="3021"/>
              </a:lnSpc>
            </a:pPr>
            <a:r>
              <a:rPr lang="en-US" sz="1875">
                <a:solidFill>
                  <a:srgbClr val="000000"/>
                </a:solidFill>
                <a:latin typeface="Heebo Light"/>
                <a:ea typeface="Heebo Light"/>
                <a:cs typeface="Heebo Light"/>
                <a:sym typeface="Heebo Light"/>
              </a:rPr>
              <a:t>Various feature subsets are generated using techniques such as forward selection, backward elimination, or random search.</a:t>
            </a:r>
          </a:p>
        </p:txBody>
      </p:sp>
      <p:sp>
        <p:nvSpPr>
          <p:cNvPr name="TextBox 13" id="13"/>
          <p:cNvSpPr txBox="true"/>
          <p:nvPr/>
        </p:nvSpPr>
        <p:spPr>
          <a:xfrm rot="0">
            <a:off x="10619557" y="5318171"/>
            <a:ext cx="6540621" cy="1310984"/>
          </a:xfrm>
          <a:prstGeom prst="rect">
            <a:avLst/>
          </a:prstGeom>
        </p:spPr>
        <p:txBody>
          <a:bodyPr anchor="t" rtlCol="false" tIns="0" lIns="0" bIns="0" rIns="0">
            <a:spAutoFit/>
          </a:bodyPr>
          <a:lstStyle/>
          <a:p>
            <a:pPr algn="l">
              <a:lnSpc>
                <a:spcPts val="3282"/>
              </a:lnSpc>
            </a:pPr>
            <a:r>
              <a:rPr lang="en-US" sz="2344">
                <a:solidFill>
                  <a:srgbClr val="000000"/>
                </a:solidFill>
                <a:latin typeface="Montserrat"/>
                <a:ea typeface="Montserrat"/>
                <a:cs typeface="Montserrat"/>
                <a:sym typeface="Montserrat"/>
              </a:rPr>
              <a:t>Evaluate Performance</a:t>
            </a:r>
          </a:p>
          <a:p>
            <a:pPr algn="l">
              <a:lnSpc>
                <a:spcPts val="3021"/>
              </a:lnSpc>
            </a:pPr>
            <a:r>
              <a:rPr lang="en-US" sz="1875">
                <a:solidFill>
                  <a:srgbClr val="000000"/>
                </a:solidFill>
                <a:latin typeface="Heebo Light"/>
                <a:ea typeface="Heebo Light"/>
                <a:cs typeface="Heebo Light"/>
                <a:sym typeface="Heebo Light"/>
              </a:rPr>
              <a:t>The performance of each subset is evaluated using a chosen learning algorithm and a performance metric.</a:t>
            </a:r>
          </a:p>
        </p:txBody>
      </p:sp>
      <p:sp>
        <p:nvSpPr>
          <p:cNvPr name="TextBox 14" id="14"/>
          <p:cNvSpPr txBox="true"/>
          <p:nvPr/>
        </p:nvSpPr>
        <p:spPr>
          <a:xfrm rot="0">
            <a:off x="10619557" y="7343530"/>
            <a:ext cx="6605573" cy="1310984"/>
          </a:xfrm>
          <a:prstGeom prst="rect">
            <a:avLst/>
          </a:prstGeom>
        </p:spPr>
        <p:txBody>
          <a:bodyPr anchor="t" rtlCol="false" tIns="0" lIns="0" bIns="0" rIns="0">
            <a:spAutoFit/>
          </a:bodyPr>
          <a:lstStyle/>
          <a:p>
            <a:pPr algn="l">
              <a:lnSpc>
                <a:spcPts val="3282"/>
              </a:lnSpc>
            </a:pPr>
            <a:r>
              <a:rPr lang="en-US" sz="2344">
                <a:solidFill>
                  <a:srgbClr val="000000"/>
                </a:solidFill>
                <a:latin typeface="Montserrat"/>
                <a:ea typeface="Montserrat"/>
                <a:cs typeface="Montserrat"/>
                <a:sym typeface="Montserrat"/>
              </a:rPr>
              <a:t>Select Best Subset</a:t>
            </a:r>
          </a:p>
          <a:p>
            <a:pPr algn="l">
              <a:lnSpc>
                <a:spcPts val="3021"/>
              </a:lnSpc>
            </a:pPr>
            <a:r>
              <a:rPr lang="en-US" sz="1875">
                <a:solidFill>
                  <a:srgbClr val="000000"/>
                </a:solidFill>
                <a:latin typeface="Heebo Light"/>
                <a:ea typeface="Heebo Light"/>
                <a:cs typeface="Heebo Light"/>
                <a:sym typeface="Heebo Light"/>
              </a:rPr>
              <a:t>The subset that achieves the highest performance is selected as the optimal feature set.</a:t>
            </a:r>
          </a:p>
        </p:txBody>
      </p:sp>
      <p:sp>
        <p:nvSpPr>
          <p:cNvPr name="TextBox 15" id="15"/>
          <p:cNvSpPr txBox="true"/>
          <p:nvPr/>
        </p:nvSpPr>
        <p:spPr>
          <a:xfrm rot="0">
            <a:off x="9315450" y="5286375"/>
            <a:ext cx="131573" cy="471500"/>
          </a:xfrm>
          <a:prstGeom prst="rect">
            <a:avLst/>
          </a:prstGeom>
        </p:spPr>
        <p:txBody>
          <a:bodyPr anchor="t" rtlCol="false" tIns="0" lIns="0" bIns="0" rIns="0">
            <a:spAutoFit/>
          </a:bodyPr>
          <a:lstStyle/>
          <a:p>
            <a:pPr algn="l">
              <a:lnSpc>
                <a:spcPts val="3937"/>
              </a:lnSpc>
            </a:pPr>
            <a:r>
              <a:rPr lang="en-US" sz="2812">
                <a:solidFill>
                  <a:srgbClr val="F3F7F8"/>
                </a:solidFill>
                <a:latin typeface="Montserrat"/>
                <a:ea typeface="Montserrat"/>
                <a:cs typeface="Montserrat"/>
                <a:sym typeface="Montserrat"/>
              </a:rPr>
              <a:t>2</a:t>
            </a:r>
          </a:p>
        </p:txBody>
      </p:sp>
      <p:sp>
        <p:nvSpPr>
          <p:cNvPr name="TextBox 16" id="16"/>
          <p:cNvSpPr txBox="true"/>
          <p:nvPr/>
        </p:nvSpPr>
        <p:spPr>
          <a:xfrm rot="0">
            <a:off x="9306814" y="7324480"/>
            <a:ext cx="131573" cy="471500"/>
          </a:xfrm>
          <a:prstGeom prst="rect">
            <a:avLst/>
          </a:prstGeom>
        </p:spPr>
        <p:txBody>
          <a:bodyPr anchor="t" rtlCol="false" tIns="0" lIns="0" bIns="0" rIns="0">
            <a:spAutoFit/>
          </a:bodyPr>
          <a:lstStyle/>
          <a:p>
            <a:pPr algn="l">
              <a:lnSpc>
                <a:spcPts val="3937"/>
              </a:lnSpc>
            </a:pPr>
            <a:r>
              <a:rPr lang="en-US" sz="2812">
                <a:solidFill>
                  <a:srgbClr val="F3F7F8"/>
                </a:solidFill>
                <a:latin typeface="Montserrat"/>
                <a:ea typeface="Montserrat"/>
                <a:cs typeface="Montserrat"/>
                <a:sym typeface="Montserrat"/>
              </a:rPr>
              <a:t>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115068" cy="10287000"/>
          </a:xfrm>
          <a:custGeom>
            <a:avLst/>
            <a:gdLst/>
            <a:ahLst/>
            <a:cxnLst/>
            <a:rect r="r" b="b" t="t" l="l"/>
            <a:pathLst>
              <a:path h="10287000" w="18115068">
                <a:moveTo>
                  <a:pt x="0" y="0"/>
                </a:moveTo>
                <a:lnTo>
                  <a:pt x="18115068" y="0"/>
                </a:lnTo>
                <a:lnTo>
                  <a:pt x="18115068" y="10287000"/>
                </a:lnTo>
                <a:lnTo>
                  <a:pt x="0" y="10287000"/>
                </a:lnTo>
                <a:lnTo>
                  <a:pt x="0" y="0"/>
                </a:lnTo>
                <a:close/>
              </a:path>
            </a:pathLst>
          </a:custGeom>
          <a:blipFill>
            <a:blip r:embed="rId2"/>
            <a:stretch>
              <a:fillRect l="-160" t="-6136" r="-966" b="0"/>
            </a:stretch>
          </a:blipFill>
        </p:spPr>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7170568" y="4431354"/>
            <a:ext cx="1209000" cy="1209000"/>
            <a:chOff x="0" y="0"/>
            <a:chExt cx="1612000" cy="1612000"/>
          </a:xfrm>
        </p:grpSpPr>
        <p:sp>
          <p:nvSpPr>
            <p:cNvPr name="Freeform 3" id="3"/>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EA4827"/>
            </a:solidFill>
          </p:spPr>
        </p:sp>
        <p:sp>
          <p:nvSpPr>
            <p:cNvPr name="TextBox 4" id="4"/>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02</a:t>
              </a:r>
            </a:p>
          </p:txBody>
        </p:sp>
      </p:grpSp>
      <p:sp>
        <p:nvSpPr>
          <p:cNvPr name="TextBox 5" id="5"/>
          <p:cNvSpPr txBox="true"/>
          <p:nvPr/>
        </p:nvSpPr>
        <p:spPr>
          <a:xfrm rot="0">
            <a:off x="5925581" y="5758034"/>
            <a:ext cx="3699150" cy="1114425"/>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Backward Elimination</a:t>
            </a:r>
          </a:p>
        </p:txBody>
      </p:sp>
      <p:grpSp>
        <p:nvGrpSpPr>
          <p:cNvPr name="Group 6" id="6"/>
          <p:cNvGrpSpPr/>
          <p:nvPr/>
        </p:nvGrpSpPr>
        <p:grpSpPr>
          <a:xfrm rot="0">
            <a:off x="2978198" y="4431354"/>
            <a:ext cx="1209000" cy="1209000"/>
            <a:chOff x="0" y="0"/>
            <a:chExt cx="1612000" cy="1612000"/>
          </a:xfrm>
        </p:grpSpPr>
        <p:sp>
          <p:nvSpPr>
            <p:cNvPr name="Freeform 7" id="7"/>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2776EA"/>
            </a:solidFill>
          </p:spPr>
        </p:sp>
        <p:sp>
          <p:nvSpPr>
            <p:cNvPr name="TextBox 8" id="8"/>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01</a:t>
              </a:r>
            </a:p>
          </p:txBody>
        </p:sp>
      </p:grpSp>
      <p:sp>
        <p:nvSpPr>
          <p:cNvPr name="TextBox 9" id="9"/>
          <p:cNvSpPr txBox="true"/>
          <p:nvPr/>
        </p:nvSpPr>
        <p:spPr>
          <a:xfrm rot="0">
            <a:off x="1733117" y="5758034"/>
            <a:ext cx="3699150" cy="1114425"/>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Forward feature selection</a:t>
            </a:r>
            <a:r>
              <a:rPr lang="en-US" sz="3600">
                <a:solidFill>
                  <a:srgbClr val="000000"/>
                </a:solidFill>
                <a:latin typeface="Arimo Bold"/>
                <a:ea typeface="Arimo Bold"/>
                <a:cs typeface="Arimo Bold"/>
                <a:sym typeface="Arimo Bold"/>
              </a:rPr>
              <a:t> </a:t>
            </a:r>
          </a:p>
        </p:txBody>
      </p:sp>
      <p:grpSp>
        <p:nvGrpSpPr>
          <p:cNvPr name="Group 10" id="10"/>
          <p:cNvGrpSpPr/>
          <p:nvPr/>
        </p:nvGrpSpPr>
        <p:grpSpPr>
          <a:xfrm rot="0">
            <a:off x="11363030" y="4535984"/>
            <a:ext cx="1209000" cy="1209000"/>
            <a:chOff x="0" y="0"/>
            <a:chExt cx="1612000" cy="1612000"/>
          </a:xfrm>
        </p:grpSpPr>
        <p:sp>
          <p:nvSpPr>
            <p:cNvPr name="Freeform 11" id="11"/>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E99B27"/>
            </a:solidFill>
          </p:spPr>
        </p:sp>
        <p:sp>
          <p:nvSpPr>
            <p:cNvPr name="TextBox 12" id="12"/>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03</a:t>
              </a:r>
            </a:p>
          </p:txBody>
        </p:sp>
      </p:grpSp>
      <p:sp>
        <p:nvSpPr>
          <p:cNvPr name="TextBox 13" id="13"/>
          <p:cNvSpPr txBox="true"/>
          <p:nvPr/>
        </p:nvSpPr>
        <p:spPr>
          <a:xfrm rot="0">
            <a:off x="10117949" y="5758034"/>
            <a:ext cx="3699150" cy="165735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Exhaustive Feature Selection</a:t>
            </a:r>
          </a:p>
        </p:txBody>
      </p:sp>
      <p:sp>
        <p:nvSpPr>
          <p:cNvPr name="AutoShape 14" id="14"/>
          <p:cNvSpPr/>
          <p:nvPr/>
        </p:nvSpPr>
        <p:spPr>
          <a:xfrm>
            <a:off x="9144000" y="1732500"/>
            <a:ext cx="6106280" cy="2806500"/>
          </a:xfrm>
          <a:prstGeom prst="line">
            <a:avLst/>
          </a:prstGeom>
          <a:ln cap="rnd" w="9525">
            <a:solidFill>
              <a:srgbClr val="666666"/>
            </a:solidFill>
            <a:prstDash val="solid"/>
            <a:headEnd type="none" len="sm" w="sm"/>
            <a:tailEnd type="oval" len="lg" w="lg"/>
          </a:ln>
        </p:spPr>
      </p:sp>
      <p:sp>
        <p:nvSpPr>
          <p:cNvPr name="AutoShape 15" id="15"/>
          <p:cNvSpPr/>
          <p:nvPr/>
        </p:nvSpPr>
        <p:spPr>
          <a:xfrm flipH="true">
            <a:off x="3582698" y="1618212"/>
            <a:ext cx="5561302" cy="2813141"/>
          </a:xfrm>
          <a:prstGeom prst="line">
            <a:avLst/>
          </a:prstGeom>
          <a:ln cap="rnd" w="9525">
            <a:solidFill>
              <a:srgbClr val="666666"/>
            </a:solidFill>
            <a:prstDash val="solid"/>
            <a:headEnd type="none" len="sm" w="sm"/>
            <a:tailEnd type="oval" len="lg" w="lg"/>
          </a:ln>
        </p:spPr>
      </p:sp>
      <p:sp>
        <p:nvSpPr>
          <p:cNvPr name="AutoShape 16" id="16"/>
          <p:cNvSpPr/>
          <p:nvPr/>
        </p:nvSpPr>
        <p:spPr>
          <a:xfrm flipH="true">
            <a:off x="7775068" y="1618212"/>
            <a:ext cx="1368932" cy="2813141"/>
          </a:xfrm>
          <a:prstGeom prst="line">
            <a:avLst/>
          </a:prstGeom>
          <a:ln cap="rnd" w="9525">
            <a:solidFill>
              <a:srgbClr val="666666"/>
            </a:solidFill>
            <a:prstDash val="solid"/>
            <a:headEnd type="none" len="sm" w="sm"/>
            <a:tailEnd type="oval" len="lg" w="lg"/>
          </a:ln>
        </p:spPr>
      </p:sp>
      <p:sp>
        <p:nvSpPr>
          <p:cNvPr name="AutoShape 17" id="17"/>
          <p:cNvSpPr/>
          <p:nvPr/>
        </p:nvSpPr>
        <p:spPr>
          <a:xfrm>
            <a:off x="9144000" y="1618212"/>
            <a:ext cx="2823530" cy="2917771"/>
          </a:xfrm>
          <a:prstGeom prst="line">
            <a:avLst/>
          </a:prstGeom>
          <a:ln cap="rnd" w="9525">
            <a:solidFill>
              <a:srgbClr val="666666"/>
            </a:solidFill>
            <a:prstDash val="solid"/>
            <a:headEnd type="none" len="sm" w="sm"/>
            <a:tailEnd type="oval" len="lg" w="lg"/>
          </a:ln>
        </p:spPr>
      </p:sp>
      <p:grpSp>
        <p:nvGrpSpPr>
          <p:cNvPr name="Group 18" id="18"/>
          <p:cNvGrpSpPr/>
          <p:nvPr/>
        </p:nvGrpSpPr>
        <p:grpSpPr>
          <a:xfrm rot="0">
            <a:off x="5056365" y="770488"/>
            <a:ext cx="7863000" cy="962012"/>
            <a:chOff x="0" y="0"/>
            <a:chExt cx="10484000" cy="1282683"/>
          </a:xfrm>
        </p:grpSpPr>
        <p:sp>
          <p:nvSpPr>
            <p:cNvPr name="Freeform 19" id="19"/>
            <p:cNvSpPr/>
            <p:nvPr/>
          </p:nvSpPr>
          <p:spPr>
            <a:xfrm flipH="false" flipV="false" rot="0">
              <a:off x="0" y="0"/>
              <a:ext cx="10483977" cy="1282689"/>
            </a:xfrm>
            <a:custGeom>
              <a:avLst/>
              <a:gdLst/>
              <a:ahLst/>
              <a:cxnLst/>
              <a:rect r="r" b="b" t="t" l="l"/>
              <a:pathLst>
                <a:path h="1282689" w="10483977">
                  <a:moveTo>
                    <a:pt x="0" y="641344"/>
                  </a:moveTo>
                  <a:cubicBezTo>
                    <a:pt x="0" y="287125"/>
                    <a:pt x="420116" y="0"/>
                    <a:pt x="938403" y="0"/>
                  </a:cubicBezTo>
                  <a:lnTo>
                    <a:pt x="9545574" y="0"/>
                  </a:lnTo>
                  <a:cubicBezTo>
                    <a:pt x="10063861" y="0"/>
                    <a:pt x="10483977" y="287125"/>
                    <a:pt x="10483977" y="641344"/>
                  </a:cubicBezTo>
                  <a:cubicBezTo>
                    <a:pt x="10483977" y="995563"/>
                    <a:pt x="10063861" y="1282689"/>
                    <a:pt x="9545574" y="1282689"/>
                  </a:cubicBezTo>
                  <a:lnTo>
                    <a:pt x="938403" y="1282689"/>
                  </a:lnTo>
                  <a:cubicBezTo>
                    <a:pt x="420116" y="1282689"/>
                    <a:pt x="0" y="995563"/>
                    <a:pt x="0" y="641344"/>
                  </a:cubicBezTo>
                  <a:close/>
                </a:path>
              </a:pathLst>
            </a:custGeom>
            <a:solidFill>
              <a:srgbClr val="E4EA27"/>
            </a:solidFill>
          </p:spPr>
        </p:sp>
      </p:grpSp>
      <p:sp>
        <p:nvSpPr>
          <p:cNvPr name="TextBox 20" id="20"/>
          <p:cNvSpPr txBox="true"/>
          <p:nvPr/>
        </p:nvSpPr>
        <p:spPr>
          <a:xfrm rot="0">
            <a:off x="1005825" y="732388"/>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Wrappers Method</a:t>
            </a:r>
          </a:p>
        </p:txBody>
      </p:sp>
      <p:grpSp>
        <p:nvGrpSpPr>
          <p:cNvPr name="Group 21" id="21"/>
          <p:cNvGrpSpPr/>
          <p:nvPr/>
        </p:nvGrpSpPr>
        <p:grpSpPr>
          <a:xfrm rot="0">
            <a:off x="14645780" y="4539000"/>
            <a:ext cx="1209000" cy="1209000"/>
            <a:chOff x="0" y="0"/>
            <a:chExt cx="1612000" cy="1612000"/>
          </a:xfrm>
        </p:grpSpPr>
        <p:sp>
          <p:nvSpPr>
            <p:cNvPr name="Freeform 22" id="22"/>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8027EA"/>
            </a:solidFill>
          </p:spPr>
        </p:sp>
        <p:sp>
          <p:nvSpPr>
            <p:cNvPr name="TextBox 23" id="23"/>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04</a:t>
              </a:r>
            </a:p>
          </p:txBody>
        </p:sp>
      </p:grpSp>
      <p:sp>
        <p:nvSpPr>
          <p:cNvPr name="TextBox 24" id="24"/>
          <p:cNvSpPr txBox="true"/>
          <p:nvPr/>
        </p:nvSpPr>
        <p:spPr>
          <a:xfrm rot="0">
            <a:off x="13400705" y="5805659"/>
            <a:ext cx="3699150" cy="2200275"/>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Recursive Feature Elimination (RFE)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881941"/>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 1-Forward feature selection </a:t>
            </a:r>
          </a:p>
        </p:txBody>
      </p:sp>
      <p:grpSp>
        <p:nvGrpSpPr>
          <p:cNvPr name="Group 3" id="3"/>
          <p:cNvGrpSpPr/>
          <p:nvPr/>
        </p:nvGrpSpPr>
        <p:grpSpPr>
          <a:xfrm rot="0">
            <a:off x="9753600" y="4587630"/>
            <a:ext cx="7639200" cy="5237031"/>
            <a:chOff x="0" y="0"/>
            <a:chExt cx="10185600" cy="6982708"/>
          </a:xfrm>
        </p:grpSpPr>
        <p:sp>
          <p:nvSpPr>
            <p:cNvPr name="Freeform 4" id="4"/>
            <p:cNvSpPr/>
            <p:nvPr/>
          </p:nvSpPr>
          <p:spPr>
            <a:xfrm flipH="false" flipV="false" rot="0">
              <a:off x="0" y="0"/>
              <a:ext cx="10185654" cy="6982720"/>
            </a:xfrm>
            <a:custGeom>
              <a:avLst/>
              <a:gdLst/>
              <a:ahLst/>
              <a:cxnLst/>
              <a:rect r="r" b="b" t="t" l="l"/>
              <a:pathLst>
                <a:path h="6982720" w="10185654">
                  <a:moveTo>
                    <a:pt x="0" y="1163838"/>
                  </a:moveTo>
                  <a:cubicBezTo>
                    <a:pt x="0" y="520991"/>
                    <a:pt x="431673" y="0"/>
                    <a:pt x="964311" y="0"/>
                  </a:cubicBezTo>
                  <a:lnTo>
                    <a:pt x="9221343" y="0"/>
                  </a:lnTo>
                  <a:cubicBezTo>
                    <a:pt x="9753854" y="0"/>
                    <a:pt x="10185654" y="520991"/>
                    <a:pt x="10185654" y="1163838"/>
                  </a:cubicBezTo>
                  <a:lnTo>
                    <a:pt x="10185654" y="5818884"/>
                  </a:lnTo>
                  <a:cubicBezTo>
                    <a:pt x="10185654" y="6461578"/>
                    <a:pt x="9753981" y="6982720"/>
                    <a:pt x="9221343" y="6982720"/>
                  </a:cubicBezTo>
                  <a:lnTo>
                    <a:pt x="964311" y="6982720"/>
                  </a:lnTo>
                  <a:cubicBezTo>
                    <a:pt x="431673" y="6982720"/>
                    <a:pt x="0" y="6461578"/>
                    <a:pt x="0" y="5818884"/>
                  </a:cubicBezTo>
                  <a:close/>
                </a:path>
              </a:pathLst>
            </a:custGeom>
            <a:solidFill>
              <a:srgbClr val="EA4827">
                <a:alpha val="25098"/>
              </a:srgbClr>
            </a:solidFill>
          </p:spPr>
        </p:sp>
      </p:grpSp>
      <p:grpSp>
        <p:nvGrpSpPr>
          <p:cNvPr name="Group 5" id="5"/>
          <p:cNvGrpSpPr/>
          <p:nvPr/>
        </p:nvGrpSpPr>
        <p:grpSpPr>
          <a:xfrm rot="0">
            <a:off x="866166" y="4578193"/>
            <a:ext cx="7639200" cy="5246468"/>
            <a:chOff x="0" y="0"/>
            <a:chExt cx="10185600" cy="6995291"/>
          </a:xfrm>
        </p:grpSpPr>
        <p:sp>
          <p:nvSpPr>
            <p:cNvPr name="Freeform 6" id="6"/>
            <p:cNvSpPr/>
            <p:nvPr/>
          </p:nvSpPr>
          <p:spPr>
            <a:xfrm flipH="false" flipV="false" rot="0">
              <a:off x="0" y="0"/>
              <a:ext cx="10185654" cy="6995303"/>
            </a:xfrm>
            <a:custGeom>
              <a:avLst/>
              <a:gdLst/>
              <a:ahLst/>
              <a:cxnLst/>
              <a:rect r="r" b="b" t="t" l="l"/>
              <a:pathLst>
                <a:path h="6995303" w="10185654">
                  <a:moveTo>
                    <a:pt x="0" y="1165935"/>
                  </a:moveTo>
                  <a:cubicBezTo>
                    <a:pt x="0" y="521930"/>
                    <a:pt x="431673" y="0"/>
                    <a:pt x="964311" y="0"/>
                  </a:cubicBezTo>
                  <a:lnTo>
                    <a:pt x="9221343" y="0"/>
                  </a:lnTo>
                  <a:cubicBezTo>
                    <a:pt x="9753854" y="0"/>
                    <a:pt x="10185654" y="521930"/>
                    <a:pt x="10185654" y="1165935"/>
                  </a:cubicBezTo>
                  <a:lnTo>
                    <a:pt x="10185654" y="5829370"/>
                  </a:lnTo>
                  <a:cubicBezTo>
                    <a:pt x="10185654" y="6473222"/>
                    <a:pt x="9753981" y="6995303"/>
                    <a:pt x="9221343" y="6995303"/>
                  </a:cubicBezTo>
                  <a:lnTo>
                    <a:pt x="964311" y="6995303"/>
                  </a:lnTo>
                  <a:cubicBezTo>
                    <a:pt x="431673" y="6995302"/>
                    <a:pt x="0" y="6473222"/>
                    <a:pt x="0" y="5829370"/>
                  </a:cubicBezTo>
                  <a:close/>
                </a:path>
              </a:pathLst>
            </a:custGeom>
            <a:solidFill>
              <a:srgbClr val="C8FFB4">
                <a:alpha val="25098"/>
              </a:srgbClr>
            </a:solidFill>
          </p:spPr>
        </p:sp>
      </p:grpSp>
      <p:sp>
        <p:nvSpPr>
          <p:cNvPr name="TextBox 7" id="7"/>
          <p:cNvSpPr txBox="true"/>
          <p:nvPr/>
        </p:nvSpPr>
        <p:spPr>
          <a:xfrm rot="0">
            <a:off x="1482143" y="483393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253569" y="5355827"/>
            <a:ext cx="6503550" cy="4328160"/>
          </a:xfrm>
          <a:prstGeom prst="rect">
            <a:avLst/>
          </a:prstGeom>
        </p:spPr>
        <p:txBody>
          <a:bodyPr anchor="t" rtlCol="false" tIns="0" lIns="0" bIns="0" rIns="0">
            <a:spAutoFit/>
          </a:bodyPr>
          <a:lstStyle/>
          <a:p>
            <a:pPr algn="l" marL="437540" indent="-218770" lvl="1">
              <a:lnSpc>
                <a:spcPts val="2880"/>
              </a:lnSpc>
              <a:buFont typeface="Arial"/>
              <a:buChar char="•"/>
            </a:pPr>
            <a:r>
              <a:rPr lang="en-US" sz="1800">
                <a:solidFill>
                  <a:srgbClr val="000000"/>
                </a:solidFill>
                <a:latin typeface="Roboto Bold"/>
                <a:ea typeface="Roboto Bold"/>
                <a:cs typeface="Roboto Bold"/>
                <a:sym typeface="Roboto Bold"/>
              </a:rPr>
              <a:t>Simplicity: </a:t>
            </a:r>
            <a:r>
              <a:rPr lang="en-US" sz="1800">
                <a:solidFill>
                  <a:srgbClr val="000000"/>
                </a:solidFill>
                <a:latin typeface="Roboto"/>
                <a:ea typeface="Roboto"/>
                <a:cs typeface="Roboto"/>
                <a:sym typeface="Roboto"/>
              </a:rPr>
              <a:t>The method is intuitive and easy to understand. It starts with no features and progressively adds features that improve model performance the most.</a:t>
            </a:r>
          </a:p>
          <a:p>
            <a:pPr algn="l" marL="437540" indent="-218770" lvl="1">
              <a:lnSpc>
                <a:spcPts val="2880"/>
              </a:lnSpc>
              <a:buFont typeface="Arial"/>
              <a:buChar char="•"/>
            </a:pPr>
            <a:r>
              <a:rPr lang="en-US" sz="1800">
                <a:solidFill>
                  <a:srgbClr val="000000"/>
                </a:solidFill>
                <a:latin typeface="Roboto Bold"/>
                <a:ea typeface="Roboto Bold"/>
                <a:cs typeface="Roboto Bold"/>
                <a:sym typeface="Roboto Bold"/>
              </a:rPr>
              <a:t>Considers Feature Interactions:</a:t>
            </a:r>
            <a:r>
              <a:rPr lang="en-US" sz="1800">
                <a:solidFill>
                  <a:srgbClr val="000000"/>
                </a:solidFill>
                <a:latin typeface="Roboto"/>
                <a:ea typeface="Roboto"/>
                <a:cs typeface="Roboto"/>
                <a:sym typeface="Roboto"/>
              </a:rPr>
              <a:t> Forward selection takes feature interactions into account. It might add features that may not seem important alone but become valuable when combined with other features</a:t>
            </a:r>
          </a:p>
          <a:p>
            <a:pPr algn="l" marL="437540" indent="-218770" lvl="1">
              <a:lnSpc>
                <a:spcPts val="2880"/>
              </a:lnSpc>
              <a:buFont typeface="Arial"/>
              <a:buChar char="•"/>
            </a:pPr>
            <a:r>
              <a:rPr lang="en-US" sz="1800">
                <a:solidFill>
                  <a:srgbClr val="000000"/>
                </a:solidFill>
                <a:latin typeface="Roboto Bold"/>
                <a:ea typeface="Roboto Bold"/>
                <a:cs typeface="Roboto Bold"/>
                <a:sym typeface="Roboto Bold"/>
              </a:rPr>
              <a:t>Effective in Low-Dimensional Data:</a:t>
            </a:r>
            <a:r>
              <a:rPr lang="en-US" sz="1800">
                <a:solidFill>
                  <a:srgbClr val="000000"/>
                </a:solidFill>
                <a:latin typeface="Roboto"/>
                <a:ea typeface="Roboto"/>
                <a:cs typeface="Roboto"/>
                <a:sym typeface="Roboto"/>
              </a:rPr>
              <a:t> It works well for smaller datasets with fewer features because it evaluates the contribution of each feature based on the model's performance, thus ensuring only important features</a:t>
            </a:r>
          </a:p>
          <a:p>
            <a:pPr algn="l">
              <a:lnSpc>
                <a:spcPts val="2880"/>
              </a:lnSpc>
            </a:pPr>
          </a:p>
        </p:txBody>
      </p:sp>
      <p:sp>
        <p:nvSpPr>
          <p:cNvPr name="TextBox 9" id="9"/>
          <p:cNvSpPr txBox="true"/>
          <p:nvPr/>
        </p:nvSpPr>
        <p:spPr>
          <a:xfrm rot="0">
            <a:off x="10238994" y="486052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29825" y="5291138"/>
            <a:ext cx="6503550" cy="4047363"/>
          </a:xfrm>
          <a:prstGeom prst="rect">
            <a:avLst/>
          </a:prstGeom>
        </p:spPr>
        <p:txBody>
          <a:bodyPr anchor="t" rtlCol="false" tIns="0" lIns="0" bIns="0" rIns="0">
            <a:spAutoFit/>
          </a:bodyPr>
          <a:lstStyle/>
          <a:p>
            <a:pPr algn="l" marL="437540" indent="-218770" lvl="1">
              <a:lnSpc>
                <a:spcPts val="3222"/>
              </a:lnSpc>
              <a:buFont typeface="Arial"/>
              <a:buChar char="•"/>
            </a:pPr>
            <a:r>
              <a:rPr lang="en-US" sz="1800">
                <a:solidFill>
                  <a:srgbClr val="000000"/>
                </a:solidFill>
                <a:latin typeface="Roboto Bold"/>
                <a:ea typeface="Roboto Bold"/>
                <a:cs typeface="Roboto Bold"/>
                <a:sym typeface="Roboto Bold"/>
              </a:rPr>
              <a:t>Computationally Expensive:</a:t>
            </a:r>
            <a:r>
              <a:rPr lang="en-US" sz="1800">
                <a:solidFill>
                  <a:srgbClr val="000000"/>
                </a:solidFill>
                <a:latin typeface="Roboto"/>
                <a:ea typeface="Roboto"/>
                <a:cs typeface="Roboto"/>
                <a:sym typeface="Roboto"/>
              </a:rPr>
              <a:t> Forward feature selection can be computationally expensive, especially for large datasets with many features. The process of evaluating models repeatedly for each new feature can be time-consuming.</a:t>
            </a:r>
          </a:p>
          <a:p>
            <a:pPr algn="l" marL="437540" indent="-218770" lvl="1">
              <a:lnSpc>
                <a:spcPts val="3222"/>
              </a:lnSpc>
              <a:buFont typeface="Arial"/>
              <a:buChar char="•"/>
            </a:pPr>
            <a:r>
              <a:rPr lang="en-US" sz="1800">
                <a:solidFill>
                  <a:srgbClr val="000000"/>
                </a:solidFill>
                <a:latin typeface="Roboto Bold"/>
                <a:ea typeface="Roboto Bold"/>
                <a:cs typeface="Roboto Bold"/>
                <a:sym typeface="Roboto Bold"/>
              </a:rPr>
              <a:t>Challenging with Highly Correlated Features:</a:t>
            </a:r>
            <a:r>
              <a:rPr lang="en-US" sz="1800">
                <a:solidFill>
                  <a:srgbClr val="000000"/>
                </a:solidFill>
                <a:latin typeface="Roboto"/>
                <a:ea typeface="Roboto"/>
                <a:cs typeface="Roboto"/>
                <a:sym typeface="Roboto"/>
              </a:rPr>
              <a:t> If two or more features are highly correlated, forward selection might select one and ignore the others, even though combining them might have led to better performance.</a:t>
            </a:r>
          </a:p>
          <a:p>
            <a:pPr algn="l">
              <a:lnSpc>
                <a:spcPts val="2160"/>
              </a:lnSpc>
            </a:pPr>
          </a:p>
          <a:p>
            <a:pPr algn="l">
              <a:lnSpc>
                <a:spcPts val="2160"/>
              </a:lnSpc>
            </a:pPr>
          </a:p>
          <a:p>
            <a:pPr algn="l">
              <a:lnSpc>
                <a:spcPts val="2160"/>
              </a:lnSpc>
            </a:pPr>
          </a:p>
        </p:txBody>
      </p:sp>
      <p:sp>
        <p:nvSpPr>
          <p:cNvPr name="Freeform 11" id="11"/>
          <p:cNvSpPr/>
          <p:nvPr/>
        </p:nvSpPr>
        <p:spPr>
          <a:xfrm flipH="false" flipV="false" rot="0">
            <a:off x="7544481" y="4785197"/>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04575" y="475352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438400" y="2237398"/>
            <a:ext cx="13435200" cy="1333177"/>
            <a:chOff x="0" y="0"/>
            <a:chExt cx="17913600" cy="1777570"/>
          </a:xfrm>
        </p:grpSpPr>
        <p:sp>
          <p:nvSpPr>
            <p:cNvPr name="Freeform 14" id="14"/>
            <p:cNvSpPr/>
            <p:nvPr/>
          </p:nvSpPr>
          <p:spPr>
            <a:xfrm flipH="false" flipV="false" rot="0">
              <a:off x="0" y="0"/>
              <a:ext cx="17913604" cy="1777684"/>
            </a:xfrm>
            <a:custGeom>
              <a:avLst/>
              <a:gdLst/>
              <a:ahLst/>
              <a:cxnLst/>
              <a:rect r="r" b="b" t="t" l="l"/>
              <a:pathLst>
                <a:path h="1777684" w="17913604">
                  <a:moveTo>
                    <a:pt x="0" y="888856"/>
                  </a:moveTo>
                  <a:cubicBezTo>
                    <a:pt x="0" y="397926"/>
                    <a:pt x="317881" y="0"/>
                    <a:pt x="710057" y="0"/>
                  </a:cubicBezTo>
                  <a:lnTo>
                    <a:pt x="17203547" y="0"/>
                  </a:lnTo>
                  <a:cubicBezTo>
                    <a:pt x="17595723" y="0"/>
                    <a:pt x="17913604" y="397926"/>
                    <a:pt x="17913604" y="888856"/>
                  </a:cubicBezTo>
                  <a:cubicBezTo>
                    <a:pt x="17913604" y="1379786"/>
                    <a:pt x="17595723" y="1777684"/>
                    <a:pt x="17203547" y="1777684"/>
                  </a:cubicBezTo>
                  <a:lnTo>
                    <a:pt x="710057" y="1777684"/>
                  </a:lnTo>
                  <a:cubicBezTo>
                    <a:pt x="317881" y="1777553"/>
                    <a:pt x="0" y="1379627"/>
                    <a:pt x="0" y="888856"/>
                  </a:cubicBezTo>
                  <a:close/>
                </a:path>
              </a:pathLst>
            </a:custGeom>
            <a:solidFill>
              <a:srgbClr val="E4EA27">
                <a:alpha val="25098"/>
              </a:srgbClr>
            </a:solidFill>
          </p:spPr>
        </p:sp>
      </p:grpSp>
      <p:sp>
        <p:nvSpPr>
          <p:cNvPr name="TextBox 15" id="15"/>
          <p:cNvSpPr txBox="true"/>
          <p:nvPr/>
        </p:nvSpPr>
        <p:spPr>
          <a:xfrm rot="0">
            <a:off x="2493257" y="2418050"/>
            <a:ext cx="11928967" cy="1228725"/>
          </a:xfrm>
          <a:prstGeom prst="rect">
            <a:avLst/>
          </a:prstGeom>
        </p:spPr>
        <p:txBody>
          <a:bodyPr anchor="t" rtlCol="false" tIns="0" lIns="0" bIns="0" rIns="0">
            <a:spAutoFit/>
          </a:bodyPr>
          <a:lstStyle/>
          <a:p>
            <a:pPr algn="ctr">
              <a:lnSpc>
                <a:spcPts val="2400"/>
              </a:lnSpc>
            </a:pPr>
            <a:r>
              <a:rPr lang="en-US" sz="2000">
                <a:solidFill>
                  <a:srgbClr val="000000"/>
                </a:solidFill>
                <a:latin typeface="Arimo Bold"/>
                <a:ea typeface="Arimo Bold"/>
                <a:cs typeface="Arimo Bold"/>
                <a:sym typeface="Arimo Bold"/>
              </a:rPr>
              <a:t>Forward Feature Selection is a feature selection technique that iteratively builds a model by adding one feature at a time, selecting the feature that maximizes model performance. It starts with an empty set of features and adds the most predictive feature in each iteration until a stopping criterion is met or performance decrease</a:t>
            </a:r>
          </a:p>
        </p:txBody>
      </p:sp>
      <p:sp>
        <p:nvSpPr>
          <p:cNvPr name="AutoShape 16" id="16"/>
          <p:cNvSpPr/>
          <p:nvPr/>
        </p:nvSpPr>
        <p:spPr>
          <a:xfrm flipH="true">
            <a:off x="5892718" y="3570575"/>
            <a:ext cx="3263282" cy="964993"/>
          </a:xfrm>
          <a:prstGeom prst="line">
            <a:avLst/>
          </a:prstGeom>
          <a:ln cap="rnd" w="9525">
            <a:solidFill>
              <a:srgbClr val="666666"/>
            </a:solidFill>
            <a:prstDash val="solid"/>
            <a:headEnd type="none" len="sm" w="sm"/>
            <a:tailEnd type="none" len="sm" w="sm"/>
          </a:ln>
        </p:spPr>
      </p:sp>
      <p:sp>
        <p:nvSpPr>
          <p:cNvPr name="AutoShape 17" id="17"/>
          <p:cNvSpPr/>
          <p:nvPr/>
        </p:nvSpPr>
        <p:spPr>
          <a:xfrm>
            <a:off x="9156000" y="3570575"/>
            <a:ext cx="2745534" cy="964993"/>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77468" y="1786816"/>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881941"/>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 2-Backward Elimination</a:t>
            </a:r>
          </a:p>
        </p:txBody>
      </p:sp>
      <p:grpSp>
        <p:nvGrpSpPr>
          <p:cNvPr name="Group 3" id="3"/>
          <p:cNvGrpSpPr/>
          <p:nvPr/>
        </p:nvGrpSpPr>
        <p:grpSpPr>
          <a:xfrm rot="0">
            <a:off x="9753600" y="4587630"/>
            <a:ext cx="7639200" cy="5540970"/>
            <a:chOff x="0" y="0"/>
            <a:chExt cx="10185600" cy="7387960"/>
          </a:xfrm>
        </p:grpSpPr>
        <p:sp>
          <p:nvSpPr>
            <p:cNvPr name="Freeform 4" id="4"/>
            <p:cNvSpPr/>
            <p:nvPr/>
          </p:nvSpPr>
          <p:spPr>
            <a:xfrm flipH="false" flipV="false" rot="0">
              <a:off x="0" y="0"/>
              <a:ext cx="10185654" cy="7387972"/>
            </a:xfrm>
            <a:custGeom>
              <a:avLst/>
              <a:gdLst/>
              <a:ahLst/>
              <a:cxnLst/>
              <a:rect r="r" b="b" t="t" l="l"/>
              <a:pathLst>
                <a:path h="7387972" w="10185654">
                  <a:moveTo>
                    <a:pt x="0" y="1231383"/>
                  </a:moveTo>
                  <a:cubicBezTo>
                    <a:pt x="0" y="551228"/>
                    <a:pt x="431673" y="0"/>
                    <a:pt x="964311" y="0"/>
                  </a:cubicBezTo>
                  <a:lnTo>
                    <a:pt x="9221343" y="0"/>
                  </a:lnTo>
                  <a:cubicBezTo>
                    <a:pt x="9753854" y="0"/>
                    <a:pt x="10185654" y="551228"/>
                    <a:pt x="10185654" y="1231383"/>
                  </a:cubicBezTo>
                  <a:lnTo>
                    <a:pt x="10185654" y="6156592"/>
                  </a:lnTo>
                  <a:cubicBezTo>
                    <a:pt x="10185654" y="6836587"/>
                    <a:pt x="9753981" y="7387972"/>
                    <a:pt x="9221343" y="7387972"/>
                  </a:cubicBezTo>
                  <a:lnTo>
                    <a:pt x="964311" y="7387972"/>
                  </a:lnTo>
                  <a:cubicBezTo>
                    <a:pt x="431673" y="7387972"/>
                    <a:pt x="0" y="6836586"/>
                    <a:pt x="0" y="6156592"/>
                  </a:cubicBezTo>
                  <a:close/>
                </a:path>
              </a:pathLst>
            </a:custGeom>
            <a:solidFill>
              <a:srgbClr val="EA4827">
                <a:alpha val="25098"/>
              </a:srgbClr>
            </a:solidFill>
          </p:spPr>
        </p:sp>
      </p:grpSp>
      <p:grpSp>
        <p:nvGrpSpPr>
          <p:cNvPr name="Group 5" id="5"/>
          <p:cNvGrpSpPr/>
          <p:nvPr/>
        </p:nvGrpSpPr>
        <p:grpSpPr>
          <a:xfrm rot="0">
            <a:off x="866166" y="4578193"/>
            <a:ext cx="7639200" cy="5550407"/>
            <a:chOff x="0" y="0"/>
            <a:chExt cx="10185600" cy="7400543"/>
          </a:xfrm>
        </p:grpSpPr>
        <p:sp>
          <p:nvSpPr>
            <p:cNvPr name="Freeform 6" id="6"/>
            <p:cNvSpPr/>
            <p:nvPr/>
          </p:nvSpPr>
          <p:spPr>
            <a:xfrm flipH="false" flipV="false" rot="0">
              <a:off x="0" y="0"/>
              <a:ext cx="10185654" cy="7400555"/>
            </a:xfrm>
            <a:custGeom>
              <a:avLst/>
              <a:gdLst/>
              <a:ahLst/>
              <a:cxnLst/>
              <a:rect r="r" b="b" t="t" l="l"/>
              <a:pathLst>
                <a:path h="7400555" w="10185654">
                  <a:moveTo>
                    <a:pt x="0" y="1233481"/>
                  </a:moveTo>
                  <a:cubicBezTo>
                    <a:pt x="0" y="552167"/>
                    <a:pt x="431673" y="0"/>
                    <a:pt x="964311" y="0"/>
                  </a:cubicBezTo>
                  <a:lnTo>
                    <a:pt x="9221343" y="0"/>
                  </a:lnTo>
                  <a:cubicBezTo>
                    <a:pt x="9753854" y="0"/>
                    <a:pt x="10185654" y="552167"/>
                    <a:pt x="10185654" y="1233481"/>
                  </a:cubicBezTo>
                  <a:lnTo>
                    <a:pt x="10185654" y="6167078"/>
                  </a:lnTo>
                  <a:cubicBezTo>
                    <a:pt x="10185654" y="6848230"/>
                    <a:pt x="9753981" y="7400555"/>
                    <a:pt x="9221343" y="7400555"/>
                  </a:cubicBezTo>
                  <a:lnTo>
                    <a:pt x="964311" y="7400555"/>
                  </a:lnTo>
                  <a:cubicBezTo>
                    <a:pt x="431673" y="7400554"/>
                    <a:pt x="0" y="6848229"/>
                    <a:pt x="0" y="6167078"/>
                  </a:cubicBezTo>
                  <a:close/>
                </a:path>
              </a:pathLst>
            </a:custGeom>
            <a:solidFill>
              <a:srgbClr val="C8FFB4">
                <a:alpha val="25098"/>
              </a:srgbClr>
            </a:solidFill>
          </p:spPr>
        </p:sp>
      </p:grpSp>
      <p:sp>
        <p:nvSpPr>
          <p:cNvPr name="TextBox 7" id="7"/>
          <p:cNvSpPr txBox="true"/>
          <p:nvPr/>
        </p:nvSpPr>
        <p:spPr>
          <a:xfrm rot="0">
            <a:off x="1482143" y="483393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253569" y="5355827"/>
            <a:ext cx="6332584" cy="5052060"/>
          </a:xfrm>
          <a:prstGeom prst="rect">
            <a:avLst/>
          </a:prstGeom>
        </p:spPr>
        <p:txBody>
          <a:bodyPr anchor="t" rtlCol="false" tIns="0" lIns="0" bIns="0" rIns="0">
            <a:spAutoFit/>
          </a:bodyPr>
          <a:lstStyle/>
          <a:p>
            <a:pPr algn="l" marL="437540" indent="-218770" lvl="1">
              <a:lnSpc>
                <a:spcPts val="2880"/>
              </a:lnSpc>
              <a:buFont typeface="Arial"/>
              <a:buChar char="•"/>
            </a:pPr>
            <a:r>
              <a:rPr lang="en-US" sz="1800">
                <a:solidFill>
                  <a:srgbClr val="000000"/>
                </a:solidFill>
                <a:latin typeface="Roboto Bold"/>
                <a:ea typeface="Roboto Bold"/>
                <a:cs typeface="Roboto Bold"/>
                <a:sym typeface="Roboto Bold"/>
              </a:rPr>
              <a:t>Less Risk of Missing Important Features:</a:t>
            </a:r>
            <a:r>
              <a:rPr lang="en-US" sz="1800">
                <a:solidFill>
                  <a:srgbClr val="000000"/>
                </a:solidFill>
                <a:latin typeface="Roboto"/>
                <a:ea typeface="Roboto"/>
                <a:cs typeface="Roboto"/>
                <a:sym typeface="Roboto"/>
              </a:rPr>
              <a:t> Because it begins with the full feature set, there is less chance of eliminating important features early in the process, compared to forward selection where important features could be overlooked at the start.</a:t>
            </a:r>
          </a:p>
          <a:p>
            <a:pPr algn="l" marL="437540" indent="-218770" lvl="1">
              <a:lnSpc>
                <a:spcPts val="2880"/>
              </a:lnSpc>
              <a:buFont typeface="Arial"/>
              <a:buChar char="•"/>
            </a:pPr>
            <a:r>
              <a:rPr lang="en-US" sz="1800">
                <a:solidFill>
                  <a:srgbClr val="000000"/>
                </a:solidFill>
                <a:latin typeface="Roboto Bold"/>
                <a:ea typeface="Roboto Bold"/>
                <a:cs typeface="Roboto Bold"/>
                <a:sym typeface="Roboto Bold"/>
              </a:rPr>
              <a:t>Takes Feature Interactions into Account: </a:t>
            </a:r>
            <a:r>
              <a:rPr lang="en-US" sz="1800">
                <a:solidFill>
                  <a:srgbClr val="000000"/>
                </a:solidFill>
                <a:latin typeface="Roboto"/>
                <a:ea typeface="Roboto"/>
                <a:cs typeface="Roboto"/>
                <a:sym typeface="Roboto"/>
              </a:rPr>
              <a:t>By starting with all features, backward elimination naturally captures and evaluates potential interactions between features, which may be important for the model’s performance.</a:t>
            </a:r>
          </a:p>
          <a:p>
            <a:pPr algn="l" marL="437540" indent="-218770" lvl="1">
              <a:lnSpc>
                <a:spcPts val="2880"/>
              </a:lnSpc>
              <a:buFont typeface="Arial"/>
              <a:buChar char="•"/>
            </a:pPr>
            <a:r>
              <a:rPr lang="en-US" sz="1800">
                <a:solidFill>
                  <a:srgbClr val="000000"/>
                </a:solidFill>
                <a:latin typeface="Roboto"/>
                <a:ea typeface="Roboto"/>
                <a:cs typeface="Roboto"/>
                <a:sym typeface="Roboto"/>
              </a:rPr>
              <a:t>A</a:t>
            </a:r>
            <a:r>
              <a:rPr lang="en-US" sz="1800">
                <a:solidFill>
                  <a:srgbClr val="000000"/>
                </a:solidFill>
                <a:latin typeface="Roboto Bold"/>
                <a:ea typeface="Roboto Bold"/>
                <a:cs typeface="Roboto Bold"/>
                <a:sym typeface="Roboto Bold"/>
              </a:rPr>
              <a:t>ccurate for Small Datasets: </a:t>
            </a:r>
            <a:r>
              <a:rPr lang="en-US" sz="1800">
                <a:solidFill>
                  <a:srgbClr val="000000"/>
                </a:solidFill>
                <a:latin typeface="Roboto"/>
                <a:ea typeface="Roboto"/>
                <a:cs typeface="Roboto"/>
                <a:sym typeface="Roboto"/>
              </a:rPr>
              <a:t>it tends to work well for small datasets with a manageable number of features, where evaluating all features together from the beginning can lead to an optimal solution.</a:t>
            </a:r>
          </a:p>
          <a:p>
            <a:pPr algn="l">
              <a:lnSpc>
                <a:spcPts val="2880"/>
              </a:lnSpc>
            </a:pPr>
          </a:p>
        </p:txBody>
      </p:sp>
      <p:sp>
        <p:nvSpPr>
          <p:cNvPr name="TextBox 9" id="9"/>
          <p:cNvSpPr txBox="true"/>
          <p:nvPr/>
        </p:nvSpPr>
        <p:spPr>
          <a:xfrm rot="0">
            <a:off x="10238994" y="486052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29825" y="5291138"/>
            <a:ext cx="6503550" cy="4885182"/>
          </a:xfrm>
          <a:prstGeom prst="rect">
            <a:avLst/>
          </a:prstGeom>
        </p:spPr>
        <p:txBody>
          <a:bodyPr anchor="t" rtlCol="false" tIns="0" lIns="0" bIns="0" rIns="0">
            <a:spAutoFit/>
          </a:bodyPr>
          <a:lstStyle/>
          <a:p>
            <a:pPr algn="l" marL="437540" indent="-218770" lvl="1">
              <a:lnSpc>
                <a:spcPts val="3294"/>
              </a:lnSpc>
              <a:buFont typeface="Arial"/>
              <a:buChar char="•"/>
            </a:pPr>
            <a:r>
              <a:rPr lang="en-US" sz="1800">
                <a:solidFill>
                  <a:srgbClr val="000000"/>
                </a:solidFill>
                <a:latin typeface="Roboto Bold"/>
                <a:ea typeface="Roboto Bold"/>
                <a:cs typeface="Roboto Bold"/>
                <a:sym typeface="Roboto Bold"/>
              </a:rPr>
              <a:t>Computationally Expensive: </a:t>
            </a:r>
            <a:r>
              <a:rPr lang="en-US" sz="1800">
                <a:solidFill>
                  <a:srgbClr val="000000"/>
                </a:solidFill>
                <a:latin typeface="Roboto"/>
                <a:ea typeface="Roboto"/>
                <a:cs typeface="Roboto"/>
                <a:sym typeface="Roboto"/>
              </a:rPr>
              <a:t>Backward elimination can be computationally expensive, especially for large datasets with many features. It starts with all features and must evaluate the impact of removing each feature, which can be time-consuming.</a:t>
            </a:r>
          </a:p>
          <a:p>
            <a:pPr algn="l" marL="437540" indent="-218770" lvl="1">
              <a:lnSpc>
                <a:spcPts val="3294"/>
              </a:lnSpc>
              <a:buFont typeface="Arial"/>
              <a:buChar char="•"/>
            </a:pPr>
            <a:r>
              <a:rPr lang="en-US" sz="1800">
                <a:solidFill>
                  <a:srgbClr val="000000"/>
                </a:solidFill>
                <a:latin typeface="Roboto"/>
                <a:ea typeface="Roboto"/>
                <a:cs typeface="Roboto"/>
                <a:sym typeface="Roboto"/>
              </a:rPr>
              <a:t>Backward elimination can struggle with highly correlated features (multicollinearity). It might remove one of the correlated features arbitrarily, even though both together might contribute significantly to the model.</a:t>
            </a:r>
          </a:p>
          <a:p>
            <a:pPr algn="l">
              <a:lnSpc>
                <a:spcPts val="3294"/>
              </a:lnSpc>
            </a:pPr>
          </a:p>
          <a:p>
            <a:pPr algn="l">
              <a:lnSpc>
                <a:spcPts val="3294"/>
              </a:lnSpc>
            </a:pPr>
          </a:p>
          <a:p>
            <a:pPr algn="l">
              <a:lnSpc>
                <a:spcPts val="3294"/>
              </a:lnSpc>
            </a:pPr>
          </a:p>
        </p:txBody>
      </p:sp>
      <p:sp>
        <p:nvSpPr>
          <p:cNvPr name="Freeform 11" id="11"/>
          <p:cNvSpPr/>
          <p:nvPr/>
        </p:nvSpPr>
        <p:spPr>
          <a:xfrm flipH="false" flipV="false" rot="0">
            <a:off x="7417866" y="4927202"/>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04575" y="475352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438400" y="2389367"/>
            <a:ext cx="13435200" cy="1085581"/>
            <a:chOff x="0" y="0"/>
            <a:chExt cx="17913600" cy="1447441"/>
          </a:xfrm>
        </p:grpSpPr>
        <p:sp>
          <p:nvSpPr>
            <p:cNvPr name="Freeform 14" id="14"/>
            <p:cNvSpPr/>
            <p:nvPr/>
          </p:nvSpPr>
          <p:spPr>
            <a:xfrm flipH="false" flipV="false" rot="0">
              <a:off x="0" y="0"/>
              <a:ext cx="17913604" cy="1447555"/>
            </a:xfrm>
            <a:custGeom>
              <a:avLst/>
              <a:gdLst/>
              <a:ahLst/>
              <a:cxnLst/>
              <a:rect r="r" b="b" t="t" l="l"/>
              <a:pathLst>
                <a:path h="1447555" w="17913604">
                  <a:moveTo>
                    <a:pt x="0" y="723779"/>
                  </a:moveTo>
                  <a:cubicBezTo>
                    <a:pt x="0" y="324024"/>
                    <a:pt x="317881" y="0"/>
                    <a:pt x="710057" y="0"/>
                  </a:cubicBezTo>
                  <a:lnTo>
                    <a:pt x="17203547" y="0"/>
                  </a:lnTo>
                  <a:cubicBezTo>
                    <a:pt x="17595723" y="0"/>
                    <a:pt x="17913604" y="324024"/>
                    <a:pt x="17913604" y="723779"/>
                  </a:cubicBezTo>
                  <a:cubicBezTo>
                    <a:pt x="17913604" y="1123534"/>
                    <a:pt x="17595723" y="1447555"/>
                    <a:pt x="17203547" y="1447555"/>
                  </a:cubicBezTo>
                  <a:lnTo>
                    <a:pt x="710057" y="1447555"/>
                  </a:lnTo>
                  <a:cubicBezTo>
                    <a:pt x="317881" y="1447428"/>
                    <a:pt x="0" y="1123404"/>
                    <a:pt x="0" y="723779"/>
                  </a:cubicBezTo>
                  <a:close/>
                </a:path>
              </a:pathLst>
            </a:custGeom>
            <a:solidFill>
              <a:srgbClr val="E4EA27">
                <a:alpha val="25098"/>
              </a:srgbClr>
            </a:solidFill>
          </p:spPr>
        </p:sp>
      </p:grpSp>
      <p:sp>
        <p:nvSpPr>
          <p:cNvPr name="TextBox 15" id="15"/>
          <p:cNvSpPr txBox="true"/>
          <p:nvPr/>
        </p:nvSpPr>
        <p:spPr>
          <a:xfrm rot="0">
            <a:off x="2493257" y="2551346"/>
            <a:ext cx="11928967" cy="619125"/>
          </a:xfrm>
          <a:prstGeom prst="rect">
            <a:avLst/>
          </a:prstGeom>
        </p:spPr>
        <p:txBody>
          <a:bodyPr anchor="t" rtlCol="false" tIns="0" lIns="0" bIns="0" rIns="0">
            <a:spAutoFit/>
          </a:bodyPr>
          <a:lstStyle/>
          <a:p>
            <a:pPr algn="ctr">
              <a:lnSpc>
                <a:spcPts val="2400"/>
              </a:lnSpc>
            </a:pPr>
            <a:r>
              <a:rPr lang="en-US" sz="2000">
                <a:solidFill>
                  <a:srgbClr val="000000"/>
                </a:solidFill>
                <a:latin typeface="Arimo Bold"/>
                <a:ea typeface="Arimo Bold"/>
                <a:cs typeface="Arimo Bold"/>
                <a:sym typeface="Arimo Bold"/>
              </a:rPr>
              <a:t>Backward elimination is a step-wise feature selection technique that starts with a full set of features and iteratively removes features one by one until the model performance reaches a peak</a:t>
            </a:r>
          </a:p>
        </p:txBody>
      </p:sp>
      <p:sp>
        <p:nvSpPr>
          <p:cNvPr name="AutoShape 16" id="16"/>
          <p:cNvSpPr/>
          <p:nvPr/>
        </p:nvSpPr>
        <p:spPr>
          <a:xfrm flipH="true">
            <a:off x="5892718" y="3474948"/>
            <a:ext cx="3263282" cy="1060619"/>
          </a:xfrm>
          <a:prstGeom prst="line">
            <a:avLst/>
          </a:prstGeom>
          <a:ln cap="rnd" w="9525">
            <a:solidFill>
              <a:srgbClr val="666666"/>
            </a:solidFill>
            <a:prstDash val="solid"/>
            <a:headEnd type="none" len="sm" w="sm"/>
            <a:tailEnd type="none" len="sm" w="sm"/>
          </a:ln>
        </p:spPr>
      </p:sp>
      <p:sp>
        <p:nvSpPr>
          <p:cNvPr name="AutoShape 17" id="17"/>
          <p:cNvSpPr/>
          <p:nvPr/>
        </p:nvSpPr>
        <p:spPr>
          <a:xfrm>
            <a:off x="9156000" y="3474948"/>
            <a:ext cx="2745534" cy="1060619"/>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77468" y="1786816"/>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250232" y="2955016"/>
            <a:ext cx="2950322" cy="2950322"/>
            <a:chOff x="0" y="0"/>
            <a:chExt cx="6350000" cy="6350000"/>
          </a:xfrm>
        </p:grpSpPr>
        <p:sp>
          <p:nvSpPr>
            <p:cNvPr name="Freeform 3" id="3"/>
            <p:cNvSpPr/>
            <p:nvPr/>
          </p:nvSpPr>
          <p:spPr>
            <a:xfrm flipH="false" flipV="false" rot="0">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2"/>
              <a:stretch>
                <a:fillRect l="0" t="-18383" r="0" b="-18383"/>
              </a:stretch>
            </a:blipFill>
          </p:spPr>
        </p:sp>
      </p:grpSp>
      <p:grpSp>
        <p:nvGrpSpPr>
          <p:cNvPr name="Group 4" id="4"/>
          <p:cNvGrpSpPr>
            <a:grpSpLocks noChangeAspect="true"/>
          </p:cNvGrpSpPr>
          <p:nvPr/>
        </p:nvGrpSpPr>
        <p:grpSpPr>
          <a:xfrm rot="0">
            <a:off x="7668839" y="2955016"/>
            <a:ext cx="2950322" cy="2950322"/>
            <a:chOff x="0" y="0"/>
            <a:chExt cx="6350000" cy="6350000"/>
          </a:xfrm>
        </p:grpSpPr>
        <p:sp>
          <p:nvSpPr>
            <p:cNvPr name="Freeform 5" id="5"/>
            <p:cNvSpPr/>
            <p:nvPr/>
          </p:nvSpPr>
          <p:spPr>
            <a:xfrm flipH="false" flipV="false" rot="0">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3"/>
              <a:stretch>
                <a:fillRect l="0" t="0" r="0" b="-36766"/>
              </a:stretch>
            </a:blipFill>
          </p:spPr>
        </p:sp>
      </p:grpSp>
      <p:grpSp>
        <p:nvGrpSpPr>
          <p:cNvPr name="Group 6" id="6"/>
          <p:cNvGrpSpPr>
            <a:grpSpLocks noChangeAspect="true"/>
          </p:cNvGrpSpPr>
          <p:nvPr/>
        </p:nvGrpSpPr>
        <p:grpSpPr>
          <a:xfrm rot="0">
            <a:off x="2009826" y="2955016"/>
            <a:ext cx="2950322" cy="2950322"/>
            <a:chOff x="0" y="0"/>
            <a:chExt cx="6350000" cy="6350000"/>
          </a:xfrm>
        </p:grpSpPr>
        <p:sp>
          <p:nvSpPr>
            <p:cNvPr name="Freeform 7" id="7"/>
            <p:cNvSpPr/>
            <p:nvPr/>
          </p:nvSpPr>
          <p:spPr>
            <a:xfrm flipH="false" flipV="false" rot="0">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4"/>
              <a:stretch>
                <a:fillRect l="0" t="-12072" r="0" b="-24693"/>
              </a:stretch>
            </a:blipFill>
          </p:spPr>
        </p:sp>
      </p:grpSp>
      <p:sp>
        <p:nvSpPr>
          <p:cNvPr name="Freeform 8" id="8">
            <a:hlinkClick r:id="rId6" tooltip="mailto:mostafamamdouh32@hotmail.com"/>
          </p:cNvPr>
          <p:cNvSpPr/>
          <p:nvPr/>
        </p:nvSpPr>
        <p:spPr>
          <a:xfrm flipH="false" flipV="false" rot="0">
            <a:off x="1357918" y="7587290"/>
            <a:ext cx="1687654" cy="1367785"/>
          </a:xfrm>
          <a:custGeom>
            <a:avLst/>
            <a:gdLst/>
            <a:ahLst/>
            <a:cxnLst/>
            <a:rect r="r" b="b" t="t" l="l"/>
            <a:pathLst>
              <a:path h="1367785" w="1687654">
                <a:moveTo>
                  <a:pt x="0" y="0"/>
                </a:moveTo>
                <a:lnTo>
                  <a:pt x="1687655" y="0"/>
                </a:lnTo>
                <a:lnTo>
                  <a:pt x="1687655" y="1367785"/>
                </a:lnTo>
                <a:lnTo>
                  <a:pt x="0" y="1367785"/>
                </a:lnTo>
                <a:lnTo>
                  <a:pt x="0" y="0"/>
                </a:lnTo>
                <a:close/>
              </a:path>
            </a:pathLst>
          </a:custGeom>
          <a:blipFill>
            <a:blip r:embed="rId5"/>
            <a:stretch>
              <a:fillRect l="0" t="0" r="0" b="0"/>
            </a:stretch>
          </a:blipFill>
        </p:spPr>
      </p:sp>
      <p:sp>
        <p:nvSpPr>
          <p:cNvPr name="Freeform 9" id="9">
            <a:hlinkClick r:id="rId8" tooltip="https://www.linkedin.com/in/mostafa-mamdouh-741221241"/>
          </p:cNvPr>
          <p:cNvSpPr/>
          <p:nvPr/>
        </p:nvSpPr>
        <p:spPr>
          <a:xfrm flipH="false" flipV="false" rot="0">
            <a:off x="3484987" y="7559049"/>
            <a:ext cx="1396025" cy="1396025"/>
          </a:xfrm>
          <a:custGeom>
            <a:avLst/>
            <a:gdLst/>
            <a:ahLst/>
            <a:cxnLst/>
            <a:rect r="r" b="b" t="t" l="l"/>
            <a:pathLst>
              <a:path h="1396025" w="1396025">
                <a:moveTo>
                  <a:pt x="0" y="0"/>
                </a:moveTo>
                <a:lnTo>
                  <a:pt x="1396025" y="0"/>
                </a:lnTo>
                <a:lnTo>
                  <a:pt x="1396025" y="1396026"/>
                </a:lnTo>
                <a:lnTo>
                  <a:pt x="0" y="1396026"/>
                </a:lnTo>
                <a:lnTo>
                  <a:pt x="0" y="0"/>
                </a:lnTo>
                <a:close/>
              </a:path>
            </a:pathLst>
          </a:custGeom>
          <a:blipFill>
            <a:blip r:embed="rId7"/>
            <a:stretch>
              <a:fillRect l="0" t="0" r="0" b="0"/>
            </a:stretch>
          </a:blipFill>
        </p:spPr>
      </p:sp>
      <p:sp>
        <p:nvSpPr>
          <p:cNvPr name="Freeform 10" id="10">
            <a:hlinkClick r:id="rId9" tooltip="http://linkedin.com/in/ahmed-fawzi-3356572b6"/>
          </p:cNvPr>
          <p:cNvSpPr/>
          <p:nvPr/>
        </p:nvSpPr>
        <p:spPr>
          <a:xfrm flipH="false" flipV="false" rot="0">
            <a:off x="9114006" y="7612555"/>
            <a:ext cx="1396025" cy="1396025"/>
          </a:xfrm>
          <a:custGeom>
            <a:avLst/>
            <a:gdLst/>
            <a:ahLst/>
            <a:cxnLst/>
            <a:rect r="r" b="b" t="t" l="l"/>
            <a:pathLst>
              <a:path h="1396025" w="1396025">
                <a:moveTo>
                  <a:pt x="0" y="0"/>
                </a:moveTo>
                <a:lnTo>
                  <a:pt x="1396025" y="0"/>
                </a:lnTo>
                <a:lnTo>
                  <a:pt x="1396025" y="1396025"/>
                </a:lnTo>
                <a:lnTo>
                  <a:pt x="0" y="1396025"/>
                </a:lnTo>
                <a:lnTo>
                  <a:pt x="0" y="0"/>
                </a:lnTo>
                <a:close/>
              </a:path>
            </a:pathLst>
          </a:custGeom>
          <a:blipFill>
            <a:blip r:embed="rId7"/>
            <a:stretch>
              <a:fillRect l="0" t="0" r="0" b="0"/>
            </a:stretch>
          </a:blipFill>
        </p:spPr>
      </p:sp>
      <p:sp>
        <p:nvSpPr>
          <p:cNvPr name="Freeform 11" id="11">
            <a:hlinkClick r:id="rId10" tooltip="http://www.linkedin.com/in/ahmed-fahim-88b594288"/>
          </p:cNvPr>
          <p:cNvSpPr/>
          <p:nvPr/>
        </p:nvSpPr>
        <p:spPr>
          <a:xfrm flipH="false" flipV="false" rot="0">
            <a:off x="14937879" y="7612555"/>
            <a:ext cx="1396025" cy="1396025"/>
          </a:xfrm>
          <a:custGeom>
            <a:avLst/>
            <a:gdLst/>
            <a:ahLst/>
            <a:cxnLst/>
            <a:rect r="r" b="b" t="t" l="l"/>
            <a:pathLst>
              <a:path h="1396025" w="1396025">
                <a:moveTo>
                  <a:pt x="0" y="0"/>
                </a:moveTo>
                <a:lnTo>
                  <a:pt x="1396025" y="0"/>
                </a:lnTo>
                <a:lnTo>
                  <a:pt x="1396025" y="1396025"/>
                </a:lnTo>
                <a:lnTo>
                  <a:pt x="0" y="1396025"/>
                </a:lnTo>
                <a:lnTo>
                  <a:pt x="0" y="0"/>
                </a:lnTo>
                <a:close/>
              </a:path>
            </a:pathLst>
          </a:custGeom>
          <a:blipFill>
            <a:blip r:embed="rId7"/>
            <a:stretch>
              <a:fillRect l="0" t="0" r="0" b="0"/>
            </a:stretch>
          </a:blipFill>
        </p:spPr>
      </p:sp>
      <p:sp>
        <p:nvSpPr>
          <p:cNvPr name="Freeform 12" id="12">
            <a:hlinkClick r:id="rId12" tooltip="mailto:fawziahmed808@gmail.com"/>
          </p:cNvPr>
          <p:cNvSpPr/>
          <p:nvPr/>
        </p:nvSpPr>
        <p:spPr>
          <a:xfrm flipH="false" flipV="false" rot="0">
            <a:off x="7138818" y="7612555"/>
            <a:ext cx="1475161" cy="1475161"/>
          </a:xfrm>
          <a:custGeom>
            <a:avLst/>
            <a:gdLst/>
            <a:ahLst/>
            <a:cxnLst/>
            <a:rect r="r" b="b" t="t" l="l"/>
            <a:pathLst>
              <a:path h="1475161" w="1475161">
                <a:moveTo>
                  <a:pt x="0" y="0"/>
                </a:moveTo>
                <a:lnTo>
                  <a:pt x="1475161" y="0"/>
                </a:lnTo>
                <a:lnTo>
                  <a:pt x="1475161" y="1475161"/>
                </a:lnTo>
                <a:lnTo>
                  <a:pt x="0" y="1475161"/>
                </a:lnTo>
                <a:lnTo>
                  <a:pt x="0" y="0"/>
                </a:lnTo>
                <a:close/>
              </a:path>
            </a:pathLst>
          </a:custGeom>
          <a:blipFill>
            <a:blip r:embed="rId11"/>
            <a:stretch>
              <a:fillRect l="0" t="0" r="0" b="0"/>
            </a:stretch>
          </a:blipFill>
        </p:spPr>
      </p:sp>
      <p:grpSp>
        <p:nvGrpSpPr>
          <p:cNvPr name="Group 13" id="13"/>
          <p:cNvGrpSpPr/>
          <p:nvPr/>
        </p:nvGrpSpPr>
        <p:grpSpPr>
          <a:xfrm rot="0">
            <a:off x="12257385" y="6593030"/>
            <a:ext cx="5001915" cy="1261280"/>
            <a:chOff x="0" y="0"/>
            <a:chExt cx="6669220" cy="1681706"/>
          </a:xfrm>
        </p:grpSpPr>
        <p:sp>
          <p:nvSpPr>
            <p:cNvPr name="TextBox 14" id="14"/>
            <p:cNvSpPr txBox="true"/>
            <p:nvPr/>
          </p:nvSpPr>
          <p:spPr>
            <a:xfrm rot="0">
              <a:off x="0" y="0"/>
              <a:ext cx="6669220" cy="762000"/>
            </a:xfrm>
            <a:prstGeom prst="rect">
              <a:avLst/>
            </a:prstGeom>
          </p:spPr>
          <p:txBody>
            <a:bodyPr anchor="t" rtlCol="false" tIns="0" lIns="0" bIns="0" rIns="0">
              <a:spAutoFit/>
            </a:bodyPr>
            <a:lstStyle/>
            <a:p>
              <a:pPr algn="ctr">
                <a:lnSpc>
                  <a:spcPts val="4559"/>
                </a:lnSpc>
              </a:pPr>
              <a:r>
                <a:rPr lang="en-US" sz="3799">
                  <a:solidFill>
                    <a:srgbClr val="0C343D"/>
                  </a:solidFill>
                  <a:latin typeface="Poppins Medium Bold"/>
                  <a:ea typeface="Poppins Medium Bold"/>
                  <a:cs typeface="Poppins Medium Bold"/>
                  <a:sym typeface="Poppins Medium Bold"/>
                </a:rPr>
                <a:t>Ahmed Fahim</a:t>
              </a:r>
            </a:p>
          </p:txBody>
        </p:sp>
        <p:sp>
          <p:nvSpPr>
            <p:cNvPr name="TextBox 15" id="15"/>
            <p:cNvSpPr txBox="true"/>
            <p:nvPr/>
          </p:nvSpPr>
          <p:spPr>
            <a:xfrm rot="0">
              <a:off x="0" y="1005431"/>
              <a:ext cx="6669220" cy="676275"/>
            </a:xfrm>
            <a:prstGeom prst="rect">
              <a:avLst/>
            </a:prstGeom>
          </p:spPr>
          <p:txBody>
            <a:bodyPr anchor="t" rtlCol="false" tIns="0" lIns="0" bIns="0" rIns="0">
              <a:spAutoFit/>
            </a:bodyPr>
            <a:lstStyle/>
            <a:p>
              <a:pPr algn="ctr">
                <a:lnSpc>
                  <a:spcPts val="4200"/>
                </a:lnSpc>
              </a:pPr>
            </a:p>
          </p:txBody>
        </p:sp>
      </p:grpSp>
      <p:sp>
        <p:nvSpPr>
          <p:cNvPr name="Freeform 16" id="16">
            <a:hlinkClick r:id="rId13" tooltip="mailto:ahmmedfahim20004@gmail.com"/>
          </p:cNvPr>
          <p:cNvSpPr/>
          <p:nvPr/>
        </p:nvSpPr>
        <p:spPr>
          <a:xfrm flipH="false" flipV="false" rot="0">
            <a:off x="13250232" y="7612555"/>
            <a:ext cx="1475161" cy="1475161"/>
          </a:xfrm>
          <a:custGeom>
            <a:avLst/>
            <a:gdLst/>
            <a:ahLst/>
            <a:cxnLst/>
            <a:rect r="r" b="b" t="t" l="l"/>
            <a:pathLst>
              <a:path h="1475161" w="1475161">
                <a:moveTo>
                  <a:pt x="0" y="0"/>
                </a:moveTo>
                <a:lnTo>
                  <a:pt x="1475161" y="0"/>
                </a:lnTo>
                <a:lnTo>
                  <a:pt x="1475161" y="1475161"/>
                </a:lnTo>
                <a:lnTo>
                  <a:pt x="0" y="1475161"/>
                </a:lnTo>
                <a:lnTo>
                  <a:pt x="0" y="0"/>
                </a:lnTo>
                <a:close/>
              </a:path>
            </a:pathLst>
          </a:custGeom>
          <a:blipFill>
            <a:blip r:embed="rId11"/>
            <a:stretch>
              <a:fillRect l="0" t="0" r="0" b="0"/>
            </a:stretch>
          </a:blipFill>
        </p:spPr>
      </p:sp>
      <p:grpSp>
        <p:nvGrpSpPr>
          <p:cNvPr name="Group 17" id="17"/>
          <p:cNvGrpSpPr/>
          <p:nvPr/>
        </p:nvGrpSpPr>
        <p:grpSpPr>
          <a:xfrm rot="0">
            <a:off x="1061649" y="6539525"/>
            <a:ext cx="5001915" cy="1261280"/>
            <a:chOff x="0" y="0"/>
            <a:chExt cx="6669220" cy="1681706"/>
          </a:xfrm>
        </p:grpSpPr>
        <p:sp>
          <p:nvSpPr>
            <p:cNvPr name="TextBox 18" id="18"/>
            <p:cNvSpPr txBox="true"/>
            <p:nvPr/>
          </p:nvSpPr>
          <p:spPr>
            <a:xfrm rot="0">
              <a:off x="0" y="0"/>
              <a:ext cx="6669220" cy="762000"/>
            </a:xfrm>
            <a:prstGeom prst="rect">
              <a:avLst/>
            </a:prstGeom>
          </p:spPr>
          <p:txBody>
            <a:bodyPr anchor="t" rtlCol="false" tIns="0" lIns="0" bIns="0" rIns="0">
              <a:spAutoFit/>
            </a:bodyPr>
            <a:lstStyle/>
            <a:p>
              <a:pPr algn="ctr">
                <a:lnSpc>
                  <a:spcPts val="4559"/>
                </a:lnSpc>
              </a:pPr>
              <a:r>
                <a:rPr lang="en-US" sz="3799">
                  <a:solidFill>
                    <a:srgbClr val="0C343D"/>
                  </a:solidFill>
                  <a:latin typeface="Poppins Medium Bold"/>
                  <a:ea typeface="Poppins Medium Bold"/>
                  <a:cs typeface="Poppins Medium Bold"/>
                  <a:sym typeface="Poppins Medium Bold"/>
                </a:rPr>
                <a:t>Mostafa Mamdouh</a:t>
              </a:r>
            </a:p>
          </p:txBody>
        </p:sp>
        <p:sp>
          <p:nvSpPr>
            <p:cNvPr name="TextBox 19" id="19"/>
            <p:cNvSpPr txBox="true"/>
            <p:nvPr/>
          </p:nvSpPr>
          <p:spPr>
            <a:xfrm rot="0">
              <a:off x="0" y="1005431"/>
              <a:ext cx="6669220" cy="676275"/>
            </a:xfrm>
            <a:prstGeom prst="rect">
              <a:avLst/>
            </a:prstGeom>
          </p:spPr>
          <p:txBody>
            <a:bodyPr anchor="t" rtlCol="false" tIns="0" lIns="0" bIns="0" rIns="0">
              <a:spAutoFit/>
            </a:bodyPr>
            <a:lstStyle/>
            <a:p>
              <a:pPr algn="ctr">
                <a:lnSpc>
                  <a:spcPts val="4200"/>
                </a:lnSpc>
              </a:pPr>
            </a:p>
          </p:txBody>
        </p:sp>
      </p:grpSp>
      <p:sp>
        <p:nvSpPr>
          <p:cNvPr name="TextBox 20" id="20"/>
          <p:cNvSpPr txBox="true"/>
          <p:nvPr/>
        </p:nvSpPr>
        <p:spPr>
          <a:xfrm rot="0">
            <a:off x="2414668" y="1349813"/>
            <a:ext cx="13458664" cy="1228725"/>
          </a:xfrm>
          <a:prstGeom prst="rect">
            <a:avLst/>
          </a:prstGeom>
        </p:spPr>
        <p:txBody>
          <a:bodyPr anchor="t" rtlCol="false" tIns="0" lIns="0" bIns="0" rIns="0">
            <a:spAutoFit/>
          </a:bodyPr>
          <a:lstStyle/>
          <a:p>
            <a:pPr algn="ctr" marL="0" indent="0" lvl="0">
              <a:lnSpc>
                <a:spcPts val="9600"/>
              </a:lnSpc>
              <a:spcBef>
                <a:spcPct val="0"/>
              </a:spcBef>
            </a:pPr>
            <a:r>
              <a:rPr lang="en-US" sz="8000" u="none">
                <a:solidFill>
                  <a:srgbClr val="0C343D"/>
                </a:solidFill>
                <a:latin typeface="Poppins Medium"/>
                <a:ea typeface="Poppins Medium"/>
                <a:cs typeface="Poppins Medium"/>
                <a:sym typeface="Poppins Medium"/>
              </a:rPr>
              <a:t>Get to Know Our Team</a:t>
            </a:r>
          </a:p>
        </p:txBody>
      </p:sp>
      <p:grpSp>
        <p:nvGrpSpPr>
          <p:cNvPr name="Group 21" id="21"/>
          <p:cNvGrpSpPr/>
          <p:nvPr/>
        </p:nvGrpSpPr>
        <p:grpSpPr>
          <a:xfrm rot="0">
            <a:off x="6643043" y="6593030"/>
            <a:ext cx="5001915" cy="1261280"/>
            <a:chOff x="0" y="0"/>
            <a:chExt cx="6669220" cy="1681706"/>
          </a:xfrm>
        </p:grpSpPr>
        <p:sp>
          <p:nvSpPr>
            <p:cNvPr name="TextBox 22" id="22"/>
            <p:cNvSpPr txBox="true"/>
            <p:nvPr/>
          </p:nvSpPr>
          <p:spPr>
            <a:xfrm rot="0">
              <a:off x="0" y="0"/>
              <a:ext cx="6669220" cy="762000"/>
            </a:xfrm>
            <a:prstGeom prst="rect">
              <a:avLst/>
            </a:prstGeom>
          </p:spPr>
          <p:txBody>
            <a:bodyPr anchor="t" rtlCol="false" tIns="0" lIns="0" bIns="0" rIns="0">
              <a:spAutoFit/>
            </a:bodyPr>
            <a:lstStyle/>
            <a:p>
              <a:pPr algn="ctr">
                <a:lnSpc>
                  <a:spcPts val="4559"/>
                </a:lnSpc>
              </a:pPr>
              <a:r>
                <a:rPr lang="en-US" sz="3799">
                  <a:solidFill>
                    <a:srgbClr val="0C343D"/>
                  </a:solidFill>
                  <a:latin typeface="Poppins Medium Bold"/>
                  <a:ea typeface="Poppins Medium Bold"/>
                  <a:cs typeface="Poppins Medium Bold"/>
                  <a:sym typeface="Poppins Medium Bold"/>
                </a:rPr>
                <a:t>Ahmed Fawzi</a:t>
              </a:r>
            </a:p>
          </p:txBody>
        </p:sp>
        <p:sp>
          <p:nvSpPr>
            <p:cNvPr name="TextBox 23" id="23"/>
            <p:cNvSpPr txBox="true"/>
            <p:nvPr/>
          </p:nvSpPr>
          <p:spPr>
            <a:xfrm rot="0">
              <a:off x="0" y="1005431"/>
              <a:ext cx="6669220" cy="676275"/>
            </a:xfrm>
            <a:prstGeom prst="rect">
              <a:avLst/>
            </a:prstGeom>
          </p:spPr>
          <p:txBody>
            <a:bodyPr anchor="t" rtlCol="false" tIns="0" lIns="0" bIns="0" rIns="0">
              <a:spAutoFit/>
            </a:bodyPr>
            <a:lstStyle/>
            <a:p>
              <a:pPr algn="ctr">
                <a:lnSpc>
                  <a:spcPts val="4200"/>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881941"/>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3-Exhaustive Feature Selection</a:t>
            </a:r>
          </a:p>
        </p:txBody>
      </p:sp>
      <p:grpSp>
        <p:nvGrpSpPr>
          <p:cNvPr name="Group 3" id="3"/>
          <p:cNvGrpSpPr/>
          <p:nvPr/>
        </p:nvGrpSpPr>
        <p:grpSpPr>
          <a:xfrm rot="0">
            <a:off x="9753600" y="4587630"/>
            <a:ext cx="7639200" cy="5540970"/>
            <a:chOff x="0" y="0"/>
            <a:chExt cx="10185600" cy="7387960"/>
          </a:xfrm>
        </p:grpSpPr>
        <p:sp>
          <p:nvSpPr>
            <p:cNvPr name="Freeform 4" id="4"/>
            <p:cNvSpPr/>
            <p:nvPr/>
          </p:nvSpPr>
          <p:spPr>
            <a:xfrm flipH="false" flipV="false" rot="0">
              <a:off x="0" y="0"/>
              <a:ext cx="10185654" cy="7387972"/>
            </a:xfrm>
            <a:custGeom>
              <a:avLst/>
              <a:gdLst/>
              <a:ahLst/>
              <a:cxnLst/>
              <a:rect r="r" b="b" t="t" l="l"/>
              <a:pathLst>
                <a:path h="7387972" w="10185654">
                  <a:moveTo>
                    <a:pt x="0" y="1231383"/>
                  </a:moveTo>
                  <a:cubicBezTo>
                    <a:pt x="0" y="551228"/>
                    <a:pt x="431673" y="0"/>
                    <a:pt x="964311" y="0"/>
                  </a:cubicBezTo>
                  <a:lnTo>
                    <a:pt x="9221343" y="0"/>
                  </a:lnTo>
                  <a:cubicBezTo>
                    <a:pt x="9753854" y="0"/>
                    <a:pt x="10185654" y="551228"/>
                    <a:pt x="10185654" y="1231383"/>
                  </a:cubicBezTo>
                  <a:lnTo>
                    <a:pt x="10185654" y="6156592"/>
                  </a:lnTo>
                  <a:cubicBezTo>
                    <a:pt x="10185654" y="6836587"/>
                    <a:pt x="9753981" y="7387972"/>
                    <a:pt x="9221343" y="7387972"/>
                  </a:cubicBezTo>
                  <a:lnTo>
                    <a:pt x="964311" y="7387972"/>
                  </a:lnTo>
                  <a:cubicBezTo>
                    <a:pt x="431673" y="7387972"/>
                    <a:pt x="0" y="6836586"/>
                    <a:pt x="0" y="6156592"/>
                  </a:cubicBezTo>
                  <a:close/>
                </a:path>
              </a:pathLst>
            </a:custGeom>
            <a:solidFill>
              <a:srgbClr val="EA4827">
                <a:alpha val="25098"/>
              </a:srgbClr>
            </a:solidFill>
          </p:spPr>
        </p:sp>
      </p:grpSp>
      <p:grpSp>
        <p:nvGrpSpPr>
          <p:cNvPr name="Group 5" id="5"/>
          <p:cNvGrpSpPr/>
          <p:nvPr/>
        </p:nvGrpSpPr>
        <p:grpSpPr>
          <a:xfrm rot="0">
            <a:off x="866166" y="4578193"/>
            <a:ext cx="7639200" cy="5550407"/>
            <a:chOff x="0" y="0"/>
            <a:chExt cx="10185600" cy="7400543"/>
          </a:xfrm>
        </p:grpSpPr>
        <p:sp>
          <p:nvSpPr>
            <p:cNvPr name="Freeform 6" id="6"/>
            <p:cNvSpPr/>
            <p:nvPr/>
          </p:nvSpPr>
          <p:spPr>
            <a:xfrm flipH="false" flipV="false" rot="0">
              <a:off x="0" y="0"/>
              <a:ext cx="10185654" cy="7400555"/>
            </a:xfrm>
            <a:custGeom>
              <a:avLst/>
              <a:gdLst/>
              <a:ahLst/>
              <a:cxnLst/>
              <a:rect r="r" b="b" t="t" l="l"/>
              <a:pathLst>
                <a:path h="7400555" w="10185654">
                  <a:moveTo>
                    <a:pt x="0" y="1233481"/>
                  </a:moveTo>
                  <a:cubicBezTo>
                    <a:pt x="0" y="552167"/>
                    <a:pt x="431673" y="0"/>
                    <a:pt x="964311" y="0"/>
                  </a:cubicBezTo>
                  <a:lnTo>
                    <a:pt x="9221343" y="0"/>
                  </a:lnTo>
                  <a:cubicBezTo>
                    <a:pt x="9753854" y="0"/>
                    <a:pt x="10185654" y="552167"/>
                    <a:pt x="10185654" y="1233481"/>
                  </a:cubicBezTo>
                  <a:lnTo>
                    <a:pt x="10185654" y="6167078"/>
                  </a:lnTo>
                  <a:cubicBezTo>
                    <a:pt x="10185654" y="6848230"/>
                    <a:pt x="9753981" y="7400555"/>
                    <a:pt x="9221343" y="7400555"/>
                  </a:cubicBezTo>
                  <a:lnTo>
                    <a:pt x="964311" y="7400555"/>
                  </a:lnTo>
                  <a:cubicBezTo>
                    <a:pt x="431673" y="7400554"/>
                    <a:pt x="0" y="6848229"/>
                    <a:pt x="0" y="6167078"/>
                  </a:cubicBezTo>
                  <a:close/>
                </a:path>
              </a:pathLst>
            </a:custGeom>
            <a:solidFill>
              <a:srgbClr val="C8FFB4">
                <a:alpha val="25098"/>
              </a:srgbClr>
            </a:solidFill>
          </p:spPr>
        </p:sp>
      </p:grpSp>
      <p:sp>
        <p:nvSpPr>
          <p:cNvPr name="TextBox 7" id="7"/>
          <p:cNvSpPr txBox="true"/>
          <p:nvPr/>
        </p:nvSpPr>
        <p:spPr>
          <a:xfrm rot="0">
            <a:off x="1482143" y="483393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253569" y="5355827"/>
            <a:ext cx="6332584" cy="4690110"/>
          </a:xfrm>
          <a:prstGeom prst="rect">
            <a:avLst/>
          </a:prstGeom>
        </p:spPr>
        <p:txBody>
          <a:bodyPr anchor="t" rtlCol="false" tIns="0" lIns="0" bIns="0" rIns="0">
            <a:spAutoFit/>
          </a:bodyPr>
          <a:lstStyle/>
          <a:p>
            <a:pPr algn="l" marL="388620" indent="-194310" lvl="1">
              <a:lnSpc>
                <a:spcPts val="2880"/>
              </a:lnSpc>
              <a:buFont typeface="Arial"/>
              <a:buChar char="•"/>
            </a:pPr>
            <a:r>
              <a:rPr lang="en-US" sz="1800">
                <a:solidFill>
                  <a:srgbClr val="000000"/>
                </a:solidFill>
                <a:latin typeface="Roboto Bold"/>
                <a:ea typeface="Roboto Bold"/>
                <a:cs typeface="Roboto Bold"/>
                <a:sym typeface="Roboto Bold"/>
              </a:rPr>
              <a:t>Guaranteed to Find the Optimal Subset: </a:t>
            </a:r>
            <a:r>
              <a:rPr lang="en-US" sz="1800">
                <a:solidFill>
                  <a:srgbClr val="000000"/>
                </a:solidFill>
                <a:latin typeface="Roboto"/>
                <a:ea typeface="Roboto"/>
                <a:cs typeface="Roboto"/>
                <a:sym typeface="Roboto"/>
              </a:rPr>
              <a:t>Since exhaustive selection evaluates all possible combinations of features, it is guaranteed to find the optimal subset of features that maximizes model performance for a given evaluation metric.</a:t>
            </a:r>
          </a:p>
          <a:p>
            <a:pPr algn="l" marL="388620" indent="-194310" lvl="1">
              <a:lnSpc>
                <a:spcPts val="2880"/>
              </a:lnSpc>
              <a:buFont typeface="Arial"/>
              <a:buChar char="•"/>
            </a:pPr>
            <a:r>
              <a:rPr lang="en-US" sz="1800">
                <a:solidFill>
                  <a:srgbClr val="000000"/>
                </a:solidFill>
                <a:latin typeface="Roboto Bold"/>
                <a:ea typeface="Roboto Bold"/>
                <a:cs typeface="Roboto Bold"/>
                <a:sym typeface="Roboto Bold"/>
              </a:rPr>
              <a:t>Best for Small Feature Sets:</a:t>
            </a:r>
            <a:r>
              <a:rPr lang="en-US" sz="1800">
                <a:solidFill>
                  <a:srgbClr val="000000"/>
                </a:solidFill>
                <a:latin typeface="Roboto"/>
                <a:ea typeface="Roboto"/>
                <a:cs typeface="Roboto"/>
                <a:sym typeface="Roboto"/>
              </a:rPr>
              <a:t> For small datasets with relatively few features, exhaustive feature selection can be highly effective and provide the best performance compared to other selection methods .</a:t>
            </a:r>
          </a:p>
          <a:p>
            <a:pPr algn="l" marL="388620" indent="-194310" lvl="1">
              <a:lnSpc>
                <a:spcPts val="2880"/>
              </a:lnSpc>
              <a:buFont typeface="Arial"/>
              <a:buChar char="•"/>
            </a:pPr>
            <a:r>
              <a:rPr lang="en-US" sz="1800">
                <a:solidFill>
                  <a:srgbClr val="000000"/>
                </a:solidFill>
                <a:latin typeface="Roboto Bold"/>
                <a:ea typeface="Roboto Bold"/>
                <a:cs typeface="Roboto Bold"/>
                <a:sym typeface="Roboto Bold"/>
              </a:rPr>
              <a:t>Thorough and Comprehensive: </a:t>
            </a:r>
            <a:r>
              <a:rPr lang="en-US" sz="1800">
                <a:solidFill>
                  <a:srgbClr val="000000"/>
                </a:solidFill>
                <a:latin typeface="Roboto"/>
                <a:ea typeface="Roboto"/>
                <a:cs typeface="Roboto"/>
                <a:sym typeface="Roboto"/>
              </a:rPr>
              <a:t>Because it evaluates every possible subset, it ensures no potentially useful feature combinations are overlooked, unlike greedy methods such as forward or backward selection.</a:t>
            </a:r>
          </a:p>
        </p:txBody>
      </p:sp>
      <p:sp>
        <p:nvSpPr>
          <p:cNvPr name="TextBox 9" id="9"/>
          <p:cNvSpPr txBox="true"/>
          <p:nvPr/>
        </p:nvSpPr>
        <p:spPr>
          <a:xfrm rot="0">
            <a:off x="10238994" y="486052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29825" y="5317727"/>
            <a:ext cx="6953256" cy="4885182"/>
          </a:xfrm>
          <a:prstGeom prst="rect">
            <a:avLst/>
          </a:prstGeom>
        </p:spPr>
        <p:txBody>
          <a:bodyPr anchor="t" rtlCol="false" tIns="0" lIns="0" bIns="0" rIns="0">
            <a:spAutoFit/>
          </a:bodyPr>
          <a:lstStyle/>
          <a:p>
            <a:pPr algn="l" marL="388620" indent="-194310" lvl="1">
              <a:lnSpc>
                <a:spcPts val="3294"/>
              </a:lnSpc>
              <a:buFont typeface="Arial"/>
              <a:buChar char="•"/>
            </a:pPr>
            <a:r>
              <a:rPr lang="en-US" sz="1800">
                <a:solidFill>
                  <a:srgbClr val="000000"/>
                </a:solidFill>
                <a:latin typeface="Roboto Bold"/>
                <a:ea typeface="Roboto Bold"/>
                <a:cs typeface="Roboto Bold"/>
                <a:sym typeface="Roboto Bold"/>
              </a:rPr>
              <a:t>Extremely Computationally Expensive: </a:t>
            </a:r>
            <a:r>
              <a:rPr lang="en-US" sz="1800">
                <a:solidFill>
                  <a:srgbClr val="000000"/>
                </a:solidFill>
                <a:latin typeface="Roboto"/>
                <a:ea typeface="Roboto"/>
                <a:cs typeface="Roboto"/>
                <a:sym typeface="Roboto"/>
              </a:rPr>
              <a:t>The biggest downside of exhaustive feature selection is its computational cost.</a:t>
            </a:r>
            <a:r>
              <a:rPr lang="en-US" sz="1800">
                <a:solidFill>
                  <a:srgbClr val="000000"/>
                </a:solidFill>
                <a:latin typeface="Roboto"/>
                <a:ea typeface="Roboto"/>
                <a:cs typeface="Roboto"/>
                <a:sym typeface="Roboto"/>
              </a:rPr>
              <a:t> there are 2n−12^n - 12n−1 possible feature subsets (excluding the empty set), which leads to an exponential growth in the number of evaluations as the number of features increases. This makes it infeasible for large datasets with many features .</a:t>
            </a:r>
          </a:p>
          <a:p>
            <a:pPr algn="l" marL="388620" indent="-194310" lvl="1">
              <a:lnSpc>
                <a:spcPts val="3294"/>
              </a:lnSpc>
              <a:buFont typeface="Arial"/>
              <a:buChar char="•"/>
            </a:pPr>
            <a:r>
              <a:rPr lang="en-US" sz="1800">
                <a:solidFill>
                  <a:srgbClr val="000000"/>
                </a:solidFill>
                <a:latin typeface="Roboto"/>
                <a:ea typeface="Roboto"/>
                <a:cs typeface="Roboto"/>
                <a:sym typeface="Roboto"/>
              </a:rPr>
              <a:t> </a:t>
            </a:r>
            <a:r>
              <a:rPr lang="en-US" sz="1800">
                <a:solidFill>
                  <a:srgbClr val="000000"/>
                </a:solidFill>
                <a:latin typeface="Roboto Bold"/>
                <a:ea typeface="Roboto Bold"/>
                <a:cs typeface="Roboto Bold"/>
                <a:sym typeface="Roboto Bold"/>
              </a:rPr>
              <a:t>Risk: </a:t>
            </a:r>
            <a:r>
              <a:rPr lang="en-US" sz="1800">
                <a:solidFill>
                  <a:srgbClr val="000000"/>
                </a:solidFill>
                <a:latin typeface="Roboto"/>
                <a:ea typeface="Roboto"/>
                <a:cs typeface="Roboto"/>
                <a:sym typeface="Roboto"/>
              </a:rPr>
              <a:t>Since exhaustive feature selection tries every possible combination, there is a higher risk of overfitting to the training data, especially if cross-validation is not used properly. The model might select a subset of features that fits the training data perfectly but does not generalize well to new data.</a:t>
            </a:r>
          </a:p>
          <a:p>
            <a:pPr algn="l">
              <a:lnSpc>
                <a:spcPts val="3294"/>
              </a:lnSpc>
            </a:pPr>
          </a:p>
        </p:txBody>
      </p:sp>
      <p:sp>
        <p:nvSpPr>
          <p:cNvPr name="Freeform 11" id="11"/>
          <p:cNvSpPr/>
          <p:nvPr/>
        </p:nvSpPr>
        <p:spPr>
          <a:xfrm flipH="false" flipV="false" rot="0">
            <a:off x="7427391" y="482131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04575" y="475352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257677" y="2118282"/>
            <a:ext cx="13615923" cy="1356666"/>
            <a:chOff x="0" y="0"/>
            <a:chExt cx="18154564" cy="1808888"/>
          </a:xfrm>
        </p:grpSpPr>
        <p:sp>
          <p:nvSpPr>
            <p:cNvPr name="Freeform 14" id="14"/>
            <p:cNvSpPr/>
            <p:nvPr/>
          </p:nvSpPr>
          <p:spPr>
            <a:xfrm flipH="false" flipV="false" rot="0">
              <a:off x="0" y="0"/>
              <a:ext cx="18154569" cy="1809002"/>
            </a:xfrm>
            <a:custGeom>
              <a:avLst/>
              <a:gdLst/>
              <a:ahLst/>
              <a:cxnLst/>
              <a:rect r="r" b="b" t="t" l="l"/>
              <a:pathLst>
                <a:path h="1809002" w="18154569">
                  <a:moveTo>
                    <a:pt x="0" y="904517"/>
                  </a:moveTo>
                  <a:cubicBezTo>
                    <a:pt x="0" y="404937"/>
                    <a:pt x="322157" y="0"/>
                    <a:pt x="719608" y="0"/>
                  </a:cubicBezTo>
                  <a:lnTo>
                    <a:pt x="17434961" y="0"/>
                  </a:lnTo>
                  <a:cubicBezTo>
                    <a:pt x="17832411" y="0"/>
                    <a:pt x="18154569" y="404937"/>
                    <a:pt x="18154569" y="904517"/>
                  </a:cubicBezTo>
                  <a:cubicBezTo>
                    <a:pt x="18154569" y="1404096"/>
                    <a:pt x="17832411" y="1809002"/>
                    <a:pt x="17434961" y="1809002"/>
                  </a:cubicBezTo>
                  <a:lnTo>
                    <a:pt x="719608" y="1809002"/>
                  </a:lnTo>
                  <a:cubicBezTo>
                    <a:pt x="322157" y="1808871"/>
                    <a:pt x="0" y="1403934"/>
                    <a:pt x="0" y="904517"/>
                  </a:cubicBezTo>
                  <a:close/>
                </a:path>
              </a:pathLst>
            </a:custGeom>
            <a:solidFill>
              <a:srgbClr val="E4EA27">
                <a:alpha val="25098"/>
              </a:srgbClr>
            </a:solidFill>
          </p:spPr>
        </p:sp>
      </p:grpSp>
      <p:sp>
        <p:nvSpPr>
          <p:cNvPr name="TextBox 15" id="15"/>
          <p:cNvSpPr txBox="true"/>
          <p:nvPr/>
        </p:nvSpPr>
        <p:spPr>
          <a:xfrm rot="0">
            <a:off x="2493257" y="2379896"/>
            <a:ext cx="11928967" cy="923925"/>
          </a:xfrm>
          <a:prstGeom prst="rect">
            <a:avLst/>
          </a:prstGeom>
        </p:spPr>
        <p:txBody>
          <a:bodyPr anchor="t" rtlCol="false" tIns="0" lIns="0" bIns="0" rIns="0">
            <a:spAutoFit/>
          </a:bodyPr>
          <a:lstStyle/>
          <a:p>
            <a:pPr algn="ctr">
              <a:lnSpc>
                <a:spcPts val="2400"/>
              </a:lnSpc>
            </a:pPr>
            <a:r>
              <a:rPr lang="en-US" sz="2000">
                <a:solidFill>
                  <a:srgbClr val="000000"/>
                </a:solidFill>
                <a:latin typeface="Arimo Bold"/>
                <a:ea typeface="Arimo Bold"/>
                <a:cs typeface="Arimo Bold"/>
                <a:sym typeface="Arimo Bold"/>
              </a:rPr>
              <a:t>This is the most robust feature selection method covered so far. This is a brute-force evaluation of each feature subset. This means it tries every possible combination of the variables and returns the best-performing subset</a:t>
            </a:r>
          </a:p>
        </p:txBody>
      </p:sp>
      <p:sp>
        <p:nvSpPr>
          <p:cNvPr name="AutoShape 16" id="16"/>
          <p:cNvSpPr/>
          <p:nvPr/>
        </p:nvSpPr>
        <p:spPr>
          <a:xfrm flipH="true">
            <a:off x="5892718" y="3474948"/>
            <a:ext cx="3172920" cy="1060619"/>
          </a:xfrm>
          <a:prstGeom prst="line">
            <a:avLst/>
          </a:prstGeom>
          <a:ln cap="rnd" w="9525">
            <a:solidFill>
              <a:srgbClr val="666666"/>
            </a:solidFill>
            <a:prstDash val="solid"/>
            <a:headEnd type="none" len="sm" w="sm"/>
            <a:tailEnd type="none" len="sm" w="sm"/>
          </a:ln>
        </p:spPr>
      </p:sp>
      <p:sp>
        <p:nvSpPr>
          <p:cNvPr name="AutoShape 17" id="17"/>
          <p:cNvSpPr/>
          <p:nvPr/>
        </p:nvSpPr>
        <p:spPr>
          <a:xfrm>
            <a:off x="9065638" y="3474948"/>
            <a:ext cx="2835896" cy="1060619"/>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77468" y="1786816"/>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881941"/>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4-Recursive Feature Elimination (RFE)</a:t>
            </a:r>
          </a:p>
        </p:txBody>
      </p:sp>
      <p:grpSp>
        <p:nvGrpSpPr>
          <p:cNvPr name="Group 3" id="3"/>
          <p:cNvGrpSpPr/>
          <p:nvPr/>
        </p:nvGrpSpPr>
        <p:grpSpPr>
          <a:xfrm rot="0">
            <a:off x="9753600" y="4587630"/>
            <a:ext cx="7639200" cy="5540970"/>
            <a:chOff x="0" y="0"/>
            <a:chExt cx="10185600" cy="7387960"/>
          </a:xfrm>
        </p:grpSpPr>
        <p:sp>
          <p:nvSpPr>
            <p:cNvPr name="Freeform 4" id="4"/>
            <p:cNvSpPr/>
            <p:nvPr/>
          </p:nvSpPr>
          <p:spPr>
            <a:xfrm flipH="false" flipV="false" rot="0">
              <a:off x="0" y="0"/>
              <a:ext cx="10185654" cy="7387972"/>
            </a:xfrm>
            <a:custGeom>
              <a:avLst/>
              <a:gdLst/>
              <a:ahLst/>
              <a:cxnLst/>
              <a:rect r="r" b="b" t="t" l="l"/>
              <a:pathLst>
                <a:path h="7387972" w="10185654">
                  <a:moveTo>
                    <a:pt x="0" y="1231383"/>
                  </a:moveTo>
                  <a:cubicBezTo>
                    <a:pt x="0" y="551228"/>
                    <a:pt x="431673" y="0"/>
                    <a:pt x="964311" y="0"/>
                  </a:cubicBezTo>
                  <a:lnTo>
                    <a:pt x="9221343" y="0"/>
                  </a:lnTo>
                  <a:cubicBezTo>
                    <a:pt x="9753854" y="0"/>
                    <a:pt x="10185654" y="551228"/>
                    <a:pt x="10185654" y="1231383"/>
                  </a:cubicBezTo>
                  <a:lnTo>
                    <a:pt x="10185654" y="6156592"/>
                  </a:lnTo>
                  <a:cubicBezTo>
                    <a:pt x="10185654" y="6836587"/>
                    <a:pt x="9753981" y="7387972"/>
                    <a:pt x="9221343" y="7387972"/>
                  </a:cubicBezTo>
                  <a:lnTo>
                    <a:pt x="964311" y="7387972"/>
                  </a:lnTo>
                  <a:cubicBezTo>
                    <a:pt x="431673" y="7387972"/>
                    <a:pt x="0" y="6836586"/>
                    <a:pt x="0" y="6156592"/>
                  </a:cubicBezTo>
                  <a:close/>
                </a:path>
              </a:pathLst>
            </a:custGeom>
            <a:solidFill>
              <a:srgbClr val="EA4827">
                <a:alpha val="25098"/>
              </a:srgbClr>
            </a:solidFill>
          </p:spPr>
        </p:sp>
      </p:grpSp>
      <p:grpSp>
        <p:nvGrpSpPr>
          <p:cNvPr name="Group 5" id="5"/>
          <p:cNvGrpSpPr/>
          <p:nvPr/>
        </p:nvGrpSpPr>
        <p:grpSpPr>
          <a:xfrm rot="0">
            <a:off x="866166" y="4578193"/>
            <a:ext cx="7639200" cy="5550407"/>
            <a:chOff x="0" y="0"/>
            <a:chExt cx="10185600" cy="7400543"/>
          </a:xfrm>
        </p:grpSpPr>
        <p:sp>
          <p:nvSpPr>
            <p:cNvPr name="Freeform 6" id="6"/>
            <p:cNvSpPr/>
            <p:nvPr/>
          </p:nvSpPr>
          <p:spPr>
            <a:xfrm flipH="false" flipV="false" rot="0">
              <a:off x="0" y="0"/>
              <a:ext cx="10185654" cy="7400555"/>
            </a:xfrm>
            <a:custGeom>
              <a:avLst/>
              <a:gdLst/>
              <a:ahLst/>
              <a:cxnLst/>
              <a:rect r="r" b="b" t="t" l="l"/>
              <a:pathLst>
                <a:path h="7400555" w="10185654">
                  <a:moveTo>
                    <a:pt x="0" y="1233481"/>
                  </a:moveTo>
                  <a:cubicBezTo>
                    <a:pt x="0" y="552167"/>
                    <a:pt x="431673" y="0"/>
                    <a:pt x="964311" y="0"/>
                  </a:cubicBezTo>
                  <a:lnTo>
                    <a:pt x="9221343" y="0"/>
                  </a:lnTo>
                  <a:cubicBezTo>
                    <a:pt x="9753854" y="0"/>
                    <a:pt x="10185654" y="552167"/>
                    <a:pt x="10185654" y="1233481"/>
                  </a:cubicBezTo>
                  <a:lnTo>
                    <a:pt x="10185654" y="6167078"/>
                  </a:lnTo>
                  <a:cubicBezTo>
                    <a:pt x="10185654" y="6848230"/>
                    <a:pt x="9753981" y="7400555"/>
                    <a:pt x="9221343" y="7400555"/>
                  </a:cubicBezTo>
                  <a:lnTo>
                    <a:pt x="964311" y="7400555"/>
                  </a:lnTo>
                  <a:cubicBezTo>
                    <a:pt x="431673" y="7400554"/>
                    <a:pt x="0" y="6848229"/>
                    <a:pt x="0" y="6167078"/>
                  </a:cubicBezTo>
                  <a:close/>
                </a:path>
              </a:pathLst>
            </a:custGeom>
            <a:solidFill>
              <a:srgbClr val="C8FFB4">
                <a:alpha val="25098"/>
              </a:srgbClr>
            </a:solidFill>
          </p:spPr>
        </p:sp>
      </p:grpSp>
      <p:sp>
        <p:nvSpPr>
          <p:cNvPr name="TextBox 7" id="7"/>
          <p:cNvSpPr txBox="true"/>
          <p:nvPr/>
        </p:nvSpPr>
        <p:spPr>
          <a:xfrm rot="0">
            <a:off x="1482143" y="483393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253569" y="5355827"/>
            <a:ext cx="6332584" cy="4690110"/>
          </a:xfrm>
          <a:prstGeom prst="rect">
            <a:avLst/>
          </a:prstGeom>
        </p:spPr>
        <p:txBody>
          <a:bodyPr anchor="t" rtlCol="false" tIns="0" lIns="0" bIns="0" rIns="0">
            <a:spAutoFit/>
          </a:bodyPr>
          <a:lstStyle/>
          <a:p>
            <a:pPr algn="l" marL="388620" indent="-194310" lvl="1">
              <a:lnSpc>
                <a:spcPts val="2880"/>
              </a:lnSpc>
              <a:buFont typeface="Arial"/>
              <a:buChar char="•"/>
            </a:pPr>
            <a:r>
              <a:rPr lang="en-US" sz="1800">
                <a:solidFill>
                  <a:srgbClr val="000000"/>
                </a:solidFill>
                <a:latin typeface="Roboto Bold"/>
                <a:ea typeface="Roboto Bold"/>
                <a:cs typeface="Roboto Bold"/>
                <a:sym typeface="Roboto Bold"/>
              </a:rPr>
              <a:t>Good for Medium-Sized Datasets: </a:t>
            </a:r>
            <a:r>
              <a:rPr lang="en-US" sz="1800">
                <a:solidFill>
                  <a:srgbClr val="000000"/>
                </a:solidFill>
                <a:latin typeface="Roboto"/>
                <a:ea typeface="Roboto"/>
                <a:cs typeface="Roboto"/>
                <a:sym typeface="Roboto"/>
              </a:rPr>
              <a:t>RFE is efficient enough to be used on medium-sized datasets with a moderate number of features, making it a practical choice for many real-world application .</a:t>
            </a:r>
          </a:p>
          <a:p>
            <a:pPr algn="l" marL="388620" indent="-194310" lvl="1">
              <a:lnSpc>
                <a:spcPts val="2880"/>
              </a:lnSpc>
              <a:buFont typeface="Arial"/>
              <a:buChar char="•"/>
            </a:pPr>
            <a:r>
              <a:rPr lang="en-US" sz="1800">
                <a:solidFill>
                  <a:srgbClr val="000000"/>
                </a:solidFill>
                <a:latin typeface="Roboto Bold"/>
                <a:ea typeface="Roboto Bold"/>
                <a:cs typeface="Roboto Bold"/>
                <a:sym typeface="Roboto Bold"/>
              </a:rPr>
              <a:t>Customizable:</a:t>
            </a:r>
            <a:r>
              <a:rPr lang="en-US" sz="1800">
                <a:solidFill>
                  <a:srgbClr val="000000"/>
                </a:solidFill>
                <a:latin typeface="Roboto"/>
                <a:ea typeface="Roboto"/>
                <a:cs typeface="Roboto"/>
                <a:sym typeface="Roboto"/>
              </a:rPr>
              <a:t> The number of features to keep can be specified by the user. This gives flexibility in controlling the final number of selected features based on model performance or other criteria.</a:t>
            </a:r>
          </a:p>
          <a:p>
            <a:pPr algn="l" marL="388620" indent="-194310" lvl="1">
              <a:lnSpc>
                <a:spcPts val="2880"/>
              </a:lnSpc>
              <a:buFont typeface="Arial"/>
              <a:buChar char="•"/>
            </a:pPr>
            <a:r>
              <a:rPr lang="en-US" sz="1800">
                <a:solidFill>
                  <a:srgbClr val="000000"/>
                </a:solidFill>
                <a:latin typeface="Roboto Bold"/>
                <a:ea typeface="Roboto Bold"/>
                <a:cs typeface="Roboto Bold"/>
                <a:sym typeface="Roboto Bold"/>
              </a:rPr>
              <a:t>RFE</a:t>
            </a:r>
            <a:r>
              <a:rPr lang="en-US" sz="1800">
                <a:solidFill>
                  <a:srgbClr val="000000"/>
                </a:solidFill>
                <a:latin typeface="Roboto"/>
                <a:ea typeface="Roboto"/>
                <a:cs typeface="Roboto"/>
                <a:sym typeface="Roboto"/>
              </a:rPr>
              <a:t> </a:t>
            </a:r>
            <a:r>
              <a:rPr lang="en-US" sz="1800">
                <a:solidFill>
                  <a:srgbClr val="000000"/>
                </a:solidFill>
                <a:latin typeface="Roboto Bold"/>
                <a:ea typeface="Roboto Bold"/>
                <a:cs typeface="Roboto Bold"/>
                <a:sym typeface="Roboto Bold"/>
              </a:rPr>
              <a:t>: </a:t>
            </a:r>
            <a:r>
              <a:rPr lang="en-US" sz="1800">
                <a:solidFill>
                  <a:srgbClr val="000000"/>
                </a:solidFill>
                <a:latin typeface="Roboto"/>
                <a:ea typeface="Roboto"/>
                <a:cs typeface="Roboto"/>
                <a:sym typeface="Roboto"/>
              </a:rPr>
              <a:t>can be applied to any model that provides some measure of feature importance (e.g., weights in linear models, feature importances in tree-based models), making it versatile across different machine learning algorithms.</a:t>
            </a:r>
          </a:p>
        </p:txBody>
      </p:sp>
      <p:sp>
        <p:nvSpPr>
          <p:cNvPr name="TextBox 9" id="9"/>
          <p:cNvSpPr txBox="true"/>
          <p:nvPr/>
        </p:nvSpPr>
        <p:spPr>
          <a:xfrm rot="0">
            <a:off x="10238994" y="486052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29825" y="5412977"/>
            <a:ext cx="6953256" cy="4705731"/>
          </a:xfrm>
          <a:prstGeom prst="rect">
            <a:avLst/>
          </a:prstGeom>
        </p:spPr>
        <p:txBody>
          <a:bodyPr anchor="t" rtlCol="false" tIns="0" lIns="0" bIns="0" rIns="0">
            <a:spAutoFit/>
          </a:bodyPr>
          <a:lstStyle/>
          <a:p>
            <a:pPr algn="l" marL="388620" indent="-194310" lvl="1">
              <a:lnSpc>
                <a:spcPts val="2232"/>
              </a:lnSpc>
              <a:buFont typeface="Arial"/>
              <a:buChar char="•"/>
            </a:pPr>
            <a:r>
              <a:rPr lang="en-US" sz="1800">
                <a:solidFill>
                  <a:srgbClr val="000000"/>
                </a:solidFill>
                <a:latin typeface="Roboto Bold"/>
                <a:ea typeface="Roboto Bold"/>
                <a:cs typeface="Roboto Bold"/>
                <a:sym typeface="Roboto Bold"/>
              </a:rPr>
              <a:t>Prone to Suboptimal Solutions:</a:t>
            </a:r>
            <a:r>
              <a:rPr lang="en-US" sz="1800">
                <a:solidFill>
                  <a:srgbClr val="000000"/>
                </a:solidFill>
                <a:latin typeface="Roboto"/>
                <a:ea typeface="Roboto"/>
                <a:cs typeface="Roboto"/>
                <a:sym typeface="Roboto"/>
              </a:rPr>
              <a:t> RFE uses a greedy approach, removing features one by one based on their current importance. Once a feature is eliminated, it cannot be reconsidered, which may lead to suboptimal feature sets if the interactions between features are complex.</a:t>
            </a:r>
          </a:p>
          <a:p>
            <a:pPr algn="l" marL="388620" indent="-194310" lvl="1">
              <a:lnSpc>
                <a:spcPts val="2232"/>
              </a:lnSpc>
              <a:buFont typeface="Arial"/>
              <a:buChar char="•"/>
            </a:pPr>
            <a:r>
              <a:rPr lang="en-US" sz="1800">
                <a:solidFill>
                  <a:srgbClr val="000000"/>
                </a:solidFill>
                <a:latin typeface="Roboto Bold"/>
                <a:ea typeface="Roboto Bold"/>
                <a:cs typeface="Roboto Bold"/>
                <a:sym typeface="Roboto Bold"/>
              </a:rPr>
              <a:t>Computationally Intensive: </a:t>
            </a:r>
            <a:r>
              <a:rPr lang="en-US" sz="1800">
                <a:solidFill>
                  <a:srgbClr val="000000"/>
                </a:solidFill>
                <a:latin typeface="Roboto"/>
                <a:ea typeface="Roboto"/>
                <a:cs typeface="Roboto"/>
                <a:sym typeface="Roboto"/>
              </a:rPr>
              <a:t>RFE can be computationally expensive, especially for large datasets or models with many features. It requires fitting the model multiple times as features are recursively eliminated, which increases the computational burden.</a:t>
            </a:r>
          </a:p>
          <a:p>
            <a:pPr algn="l" marL="388620" indent="-194310" lvl="1">
              <a:lnSpc>
                <a:spcPts val="2232"/>
              </a:lnSpc>
              <a:buFont typeface="Arial"/>
              <a:buChar char="•"/>
            </a:pPr>
            <a:r>
              <a:rPr lang="en-US" sz="1800">
                <a:solidFill>
                  <a:srgbClr val="000000"/>
                </a:solidFill>
                <a:latin typeface="Roboto Bold"/>
                <a:ea typeface="Roboto Bold"/>
                <a:cs typeface="Roboto Bold"/>
                <a:sym typeface="Roboto Bold"/>
              </a:rPr>
              <a:t>Performance Dependent on Model Type: </a:t>
            </a:r>
            <a:r>
              <a:rPr lang="en-US" sz="1800">
                <a:solidFill>
                  <a:srgbClr val="000000"/>
                </a:solidFill>
                <a:latin typeface="Roboto"/>
                <a:ea typeface="Roboto"/>
                <a:cs typeface="Roboto"/>
                <a:sym typeface="Roboto"/>
              </a:rPr>
              <a:t>The effectiveness of RFE depends on the underlying model used for feature evaluation. If the model struggles to estimate feature importance correctly, RFE may eliminate important features. This is particularly true for unstable models such as decision trees, which may produce different results with slight variations in the data.</a:t>
            </a:r>
          </a:p>
        </p:txBody>
      </p:sp>
      <p:sp>
        <p:nvSpPr>
          <p:cNvPr name="Freeform 11" id="11"/>
          <p:cNvSpPr/>
          <p:nvPr/>
        </p:nvSpPr>
        <p:spPr>
          <a:xfrm flipH="false" flipV="false" rot="0">
            <a:off x="7494066" y="4805362"/>
            <a:ext cx="734982" cy="734982"/>
          </a:xfrm>
          <a:custGeom>
            <a:avLst/>
            <a:gdLst/>
            <a:ahLst/>
            <a:cxnLst/>
            <a:rect r="r" b="b" t="t" l="l"/>
            <a:pathLst>
              <a:path h="734982" w="734982">
                <a:moveTo>
                  <a:pt x="0" y="0"/>
                </a:moveTo>
                <a:lnTo>
                  <a:pt x="734982" y="0"/>
                </a:lnTo>
                <a:lnTo>
                  <a:pt x="734982" y="734983"/>
                </a:lnTo>
                <a:lnTo>
                  <a:pt x="0" y="7349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04575" y="475352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257677" y="2118282"/>
            <a:ext cx="13615923" cy="1442714"/>
            <a:chOff x="0" y="0"/>
            <a:chExt cx="18154564" cy="1923618"/>
          </a:xfrm>
        </p:grpSpPr>
        <p:sp>
          <p:nvSpPr>
            <p:cNvPr name="Freeform 14" id="14"/>
            <p:cNvSpPr/>
            <p:nvPr/>
          </p:nvSpPr>
          <p:spPr>
            <a:xfrm flipH="false" flipV="false" rot="0">
              <a:off x="0" y="0"/>
              <a:ext cx="18154569" cy="1923732"/>
            </a:xfrm>
            <a:custGeom>
              <a:avLst/>
              <a:gdLst/>
              <a:ahLst/>
              <a:cxnLst/>
              <a:rect r="r" b="b" t="t" l="l"/>
              <a:pathLst>
                <a:path h="1923732" w="18154569">
                  <a:moveTo>
                    <a:pt x="0" y="961886"/>
                  </a:moveTo>
                  <a:cubicBezTo>
                    <a:pt x="0" y="430621"/>
                    <a:pt x="322157" y="0"/>
                    <a:pt x="719608" y="0"/>
                  </a:cubicBezTo>
                  <a:lnTo>
                    <a:pt x="17434961" y="0"/>
                  </a:lnTo>
                  <a:cubicBezTo>
                    <a:pt x="17832411" y="0"/>
                    <a:pt x="18154569" y="430621"/>
                    <a:pt x="18154569" y="961886"/>
                  </a:cubicBezTo>
                  <a:cubicBezTo>
                    <a:pt x="18154569" y="1493152"/>
                    <a:pt x="17832411" y="1923732"/>
                    <a:pt x="17434961" y="1923732"/>
                  </a:cubicBezTo>
                  <a:lnTo>
                    <a:pt x="719608" y="1923732"/>
                  </a:lnTo>
                  <a:cubicBezTo>
                    <a:pt x="322157" y="1923601"/>
                    <a:pt x="0" y="1492980"/>
                    <a:pt x="0" y="961886"/>
                  </a:cubicBezTo>
                  <a:close/>
                </a:path>
              </a:pathLst>
            </a:custGeom>
            <a:solidFill>
              <a:srgbClr val="E4EA27">
                <a:alpha val="25098"/>
              </a:srgbClr>
            </a:solidFill>
          </p:spPr>
        </p:sp>
      </p:grpSp>
      <p:sp>
        <p:nvSpPr>
          <p:cNvPr name="TextBox 15" id="15"/>
          <p:cNvSpPr txBox="true"/>
          <p:nvPr/>
        </p:nvSpPr>
        <p:spPr>
          <a:xfrm rot="0">
            <a:off x="2561029" y="2122721"/>
            <a:ext cx="11861196" cy="1438275"/>
          </a:xfrm>
          <a:prstGeom prst="rect">
            <a:avLst/>
          </a:prstGeom>
        </p:spPr>
        <p:txBody>
          <a:bodyPr anchor="t" rtlCol="false" tIns="0" lIns="0" bIns="0" rIns="0">
            <a:spAutoFit/>
          </a:bodyPr>
          <a:lstStyle/>
          <a:p>
            <a:pPr algn="ctr">
              <a:lnSpc>
                <a:spcPts val="2280"/>
              </a:lnSpc>
            </a:pPr>
            <a:r>
              <a:rPr lang="en-US" sz="1900">
                <a:solidFill>
                  <a:srgbClr val="000000"/>
                </a:solidFill>
                <a:latin typeface="Arimo Bold"/>
                <a:ea typeface="Arimo Bold"/>
                <a:cs typeface="Arimo Bold"/>
                <a:sym typeface="Arimo Bold"/>
              </a:rPr>
              <a:t> </a:t>
            </a:r>
            <a:r>
              <a:rPr lang="en-US" sz="1900">
                <a:solidFill>
                  <a:srgbClr val="000000"/>
                </a:solidFill>
                <a:latin typeface="Arimo Bold"/>
                <a:ea typeface="Arimo Bold"/>
                <a:cs typeface="Arimo Bold"/>
                <a:sym typeface="Arimo Bold"/>
              </a:rPr>
              <a:t>Recursive Feature Elimination is an iterative feature selection method that works by recursively removing features from the dataset and evaluating the performance of a machine learning model at each step. It starts with all features and ranks them based on their importance or relevance to the target variable, and then removes the least important feature(s) and repeats the process until the desired model performance is reached.</a:t>
            </a:r>
          </a:p>
        </p:txBody>
      </p:sp>
      <p:sp>
        <p:nvSpPr>
          <p:cNvPr name="AutoShape 16" id="16"/>
          <p:cNvSpPr/>
          <p:nvPr/>
        </p:nvSpPr>
        <p:spPr>
          <a:xfrm flipH="true">
            <a:off x="5892718" y="3560996"/>
            <a:ext cx="3172920" cy="974572"/>
          </a:xfrm>
          <a:prstGeom prst="line">
            <a:avLst/>
          </a:prstGeom>
          <a:ln cap="rnd" w="9525">
            <a:solidFill>
              <a:srgbClr val="666666"/>
            </a:solidFill>
            <a:prstDash val="solid"/>
            <a:headEnd type="none" len="sm" w="sm"/>
            <a:tailEnd type="none" len="sm" w="sm"/>
          </a:ln>
        </p:spPr>
      </p:sp>
      <p:sp>
        <p:nvSpPr>
          <p:cNvPr name="AutoShape 17" id="17"/>
          <p:cNvSpPr/>
          <p:nvPr/>
        </p:nvSpPr>
        <p:spPr>
          <a:xfrm>
            <a:off x="9065638" y="3560996"/>
            <a:ext cx="2835896" cy="974572"/>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77468" y="1786816"/>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3F7F8"/>
        </a:solidFill>
      </p:bgPr>
    </p:bg>
    <p:spTree>
      <p:nvGrpSpPr>
        <p:cNvPr id="1" name=""/>
        <p:cNvGrpSpPr/>
        <p:nvPr/>
      </p:nvGrpSpPr>
      <p:grpSpPr>
        <a:xfrm>
          <a:off x="0" y="0"/>
          <a:ext cx="0" cy="0"/>
          <a:chOff x="0" y="0"/>
          <a:chExt cx="0" cy="0"/>
        </a:xfrm>
      </p:grpSpPr>
      <p:sp>
        <p:nvSpPr>
          <p:cNvPr name="TextBox 2" id="2"/>
          <p:cNvSpPr txBox="true"/>
          <p:nvPr/>
        </p:nvSpPr>
        <p:spPr>
          <a:xfrm rot="0">
            <a:off x="1325148" y="5114925"/>
            <a:ext cx="7071435" cy="1594485"/>
          </a:xfrm>
          <a:prstGeom prst="rect">
            <a:avLst/>
          </a:prstGeom>
        </p:spPr>
        <p:txBody>
          <a:bodyPr anchor="t" rtlCol="false" tIns="0" lIns="0" bIns="0" rIns="0">
            <a:spAutoFit/>
          </a:bodyPr>
          <a:lstStyle/>
          <a:p>
            <a:pPr algn="l" marL="0" indent="0" lvl="0">
              <a:lnSpc>
                <a:spcPts val="6165"/>
              </a:lnSpc>
              <a:spcBef>
                <a:spcPct val="0"/>
              </a:spcBef>
            </a:pPr>
            <a:r>
              <a:rPr lang="en-US" sz="5137">
                <a:solidFill>
                  <a:srgbClr val="0C343D"/>
                </a:solidFill>
                <a:latin typeface="Arimo Bold"/>
                <a:ea typeface="Arimo Bold"/>
                <a:cs typeface="Arimo Bold"/>
                <a:sym typeface="Arimo Bold"/>
              </a:rPr>
              <a:t>Embedded Feature Selection</a:t>
            </a:r>
          </a:p>
        </p:txBody>
      </p:sp>
      <p:sp>
        <p:nvSpPr>
          <p:cNvPr name="TextBox 3" id="3"/>
          <p:cNvSpPr txBox="true"/>
          <p:nvPr/>
        </p:nvSpPr>
        <p:spPr>
          <a:xfrm rot="0">
            <a:off x="3190520" y="3874766"/>
            <a:ext cx="2713371" cy="1251681"/>
          </a:xfrm>
          <a:prstGeom prst="rect">
            <a:avLst/>
          </a:prstGeom>
        </p:spPr>
        <p:txBody>
          <a:bodyPr anchor="t" rtlCol="false" tIns="0" lIns="0" bIns="0" rIns="0">
            <a:spAutoFit/>
          </a:bodyPr>
          <a:lstStyle/>
          <a:p>
            <a:pPr algn="l" marL="0" indent="0" lvl="0">
              <a:lnSpc>
                <a:spcPts val="9617"/>
              </a:lnSpc>
              <a:spcBef>
                <a:spcPct val="0"/>
              </a:spcBef>
            </a:pPr>
            <a:r>
              <a:rPr lang="en-US" sz="8014" strike="noStrike" u="none">
                <a:solidFill>
                  <a:srgbClr val="0C343D"/>
                </a:solidFill>
                <a:latin typeface="Arimo Bold"/>
                <a:ea typeface="Arimo Bold"/>
                <a:cs typeface="Arimo Bold"/>
                <a:sym typeface="Arimo Bold"/>
              </a:rPr>
              <a:t>03</a:t>
            </a:r>
          </a:p>
        </p:txBody>
      </p:sp>
      <p:sp>
        <p:nvSpPr>
          <p:cNvPr name="AutoShape 4" id="4"/>
          <p:cNvSpPr/>
          <p:nvPr/>
        </p:nvSpPr>
        <p:spPr>
          <a:xfrm>
            <a:off x="-2219379" y="2584621"/>
            <a:ext cx="4075500" cy="968700"/>
          </a:xfrm>
          <a:prstGeom prst="line">
            <a:avLst/>
          </a:prstGeom>
          <a:ln cap="rnd" w="19050">
            <a:solidFill>
              <a:srgbClr val="45818E"/>
            </a:solidFill>
            <a:prstDash val="solid"/>
            <a:headEnd type="none" len="sm" w="sm"/>
            <a:tailEnd type="oval" len="lg" w="lg"/>
          </a:ln>
        </p:spPr>
      </p:sp>
      <p:sp>
        <p:nvSpPr>
          <p:cNvPr name="AutoShape 5" id="5"/>
          <p:cNvSpPr/>
          <p:nvPr/>
        </p:nvSpPr>
        <p:spPr>
          <a:xfrm>
            <a:off x="-5084850" y="9524"/>
            <a:ext cx="12227100" cy="180300"/>
          </a:xfrm>
          <a:prstGeom prst="line">
            <a:avLst/>
          </a:prstGeom>
          <a:ln cap="rnd" w="19050">
            <a:solidFill>
              <a:srgbClr val="45818E"/>
            </a:solidFill>
            <a:prstDash val="solid"/>
            <a:headEnd type="none" len="sm" w="sm"/>
            <a:tailEnd type="oval" len="lg" w="lg"/>
          </a:ln>
        </p:spPr>
      </p:sp>
      <p:sp>
        <p:nvSpPr>
          <p:cNvPr name="AutoShape 6" id="6"/>
          <p:cNvSpPr/>
          <p:nvPr/>
        </p:nvSpPr>
        <p:spPr>
          <a:xfrm>
            <a:off x="-1741067" y="959007"/>
            <a:ext cx="7352700" cy="455100"/>
          </a:xfrm>
          <a:prstGeom prst="line">
            <a:avLst/>
          </a:prstGeom>
          <a:ln cap="rnd" w="19050">
            <a:solidFill>
              <a:srgbClr val="45818E"/>
            </a:solidFill>
            <a:prstDash val="solid"/>
            <a:headEnd type="none" len="sm" w="sm"/>
            <a:tailEnd type="oval" len="lg" w="lg"/>
          </a:ln>
        </p:spPr>
      </p:sp>
      <p:sp>
        <p:nvSpPr>
          <p:cNvPr name="AutoShape 7" id="7"/>
          <p:cNvSpPr/>
          <p:nvPr/>
        </p:nvSpPr>
        <p:spPr>
          <a:xfrm flipH="true">
            <a:off x="-2612106" y="2048366"/>
            <a:ext cx="6231900" cy="1864500"/>
          </a:xfrm>
          <a:prstGeom prst="line">
            <a:avLst/>
          </a:prstGeom>
          <a:ln cap="rnd" w="19050">
            <a:solidFill>
              <a:srgbClr val="45818E"/>
            </a:solidFill>
            <a:prstDash val="solid"/>
            <a:headEnd type="none" len="sm" w="sm"/>
            <a:tailEnd type="oval" len="lg" w="lg"/>
          </a:ln>
        </p:spPr>
      </p:sp>
      <p:sp>
        <p:nvSpPr>
          <p:cNvPr name="Freeform 8" id="8"/>
          <p:cNvSpPr/>
          <p:nvPr/>
        </p:nvSpPr>
        <p:spPr>
          <a:xfrm flipH="false" flipV="false" rot="0">
            <a:off x="9488191" y="819746"/>
            <a:ext cx="8771234" cy="9467254"/>
          </a:xfrm>
          <a:custGeom>
            <a:avLst/>
            <a:gdLst/>
            <a:ahLst/>
            <a:cxnLst/>
            <a:rect r="r" b="b" t="t" l="l"/>
            <a:pathLst>
              <a:path h="9467254" w="8771234">
                <a:moveTo>
                  <a:pt x="0" y="0"/>
                </a:moveTo>
                <a:lnTo>
                  <a:pt x="8771234" y="0"/>
                </a:lnTo>
                <a:lnTo>
                  <a:pt x="8771234" y="9467254"/>
                </a:lnTo>
                <a:lnTo>
                  <a:pt x="0" y="9467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9" id="9"/>
          <p:cNvSpPr/>
          <p:nvPr/>
        </p:nvSpPr>
        <p:spPr>
          <a:xfrm>
            <a:off x="-2216648" y="8197765"/>
            <a:ext cx="4075500" cy="968700"/>
          </a:xfrm>
          <a:prstGeom prst="line">
            <a:avLst/>
          </a:prstGeom>
          <a:ln cap="rnd" w="19050">
            <a:solidFill>
              <a:srgbClr val="45818E"/>
            </a:solidFill>
            <a:prstDash val="solid"/>
            <a:headEnd type="none" len="sm" w="sm"/>
            <a:tailEnd type="oval" len="lg" w="lg"/>
          </a:ln>
        </p:spPr>
      </p:sp>
      <p:sp>
        <p:nvSpPr>
          <p:cNvPr name="AutoShape 10" id="10"/>
          <p:cNvSpPr/>
          <p:nvPr/>
        </p:nvSpPr>
        <p:spPr>
          <a:xfrm flipH="true">
            <a:off x="-2609376" y="7661511"/>
            <a:ext cx="6231900" cy="1864500"/>
          </a:xfrm>
          <a:prstGeom prst="line">
            <a:avLst/>
          </a:prstGeom>
          <a:ln cap="rnd" w="19050">
            <a:solidFill>
              <a:srgbClr val="45818E"/>
            </a:solidFill>
            <a:prstDash val="solid"/>
            <a:headEnd type="none" len="sm" w="sm"/>
            <a:tailEnd type="oval" len="lg" w="lg"/>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63040" y="1912620"/>
            <a:ext cx="14599920" cy="3878878"/>
          </a:xfrm>
          <a:prstGeom prst="rect">
            <a:avLst/>
          </a:prstGeom>
        </p:spPr>
        <p:txBody>
          <a:bodyPr anchor="t" rtlCol="false" tIns="0" lIns="0" bIns="0" rIns="0">
            <a:spAutoFit/>
          </a:bodyPr>
          <a:lstStyle/>
          <a:p>
            <a:pPr algn="l">
              <a:lnSpc>
                <a:spcPts val="3359"/>
              </a:lnSpc>
            </a:pPr>
            <a:r>
              <a:rPr lang="en-US" sz="2799">
                <a:solidFill>
                  <a:srgbClr val="FFFFFF"/>
                </a:solidFill>
                <a:latin typeface="Nunito"/>
                <a:ea typeface="Nunito"/>
                <a:cs typeface="Nunito"/>
                <a:sym typeface="Nunito"/>
              </a:rPr>
              <a:t>Feature selection is a process of selecting a subset of relevant features from the original set of features. The goal is to reduce the dimensionality of the feature space, simplify the model, and improve its generalization performance.</a:t>
            </a:r>
          </a:p>
          <a:p>
            <a:pPr algn="l">
              <a:lnSpc>
                <a:spcPts val="3359"/>
              </a:lnSpc>
            </a:pPr>
          </a:p>
          <a:p>
            <a:pPr algn="l">
              <a:lnSpc>
                <a:spcPts val="3359"/>
              </a:lnSpc>
            </a:pPr>
            <a:r>
              <a:rPr lang="en-US" sz="2799">
                <a:solidFill>
                  <a:srgbClr val="FFFFFF"/>
                </a:solidFill>
                <a:latin typeface="Nunito"/>
                <a:ea typeface="Nunito"/>
                <a:cs typeface="Nunito"/>
                <a:sym typeface="Nunito"/>
              </a:rPr>
              <a:t>Feature extraction is a process of transforming the original features into a new set of features that are more informative and compact. The goal is to capture the essential information from the original features and represent it in a lower-dimensional feature space. Feature extraction methods can be categorized into linear methods and nonlinear methods.</a:t>
            </a:r>
          </a:p>
        </p:txBody>
      </p:sp>
      <p:sp>
        <p:nvSpPr>
          <p:cNvPr name="Freeform 3" id="3"/>
          <p:cNvSpPr/>
          <p:nvPr/>
        </p:nvSpPr>
        <p:spPr>
          <a:xfrm flipH="false" flipV="false" rot="0">
            <a:off x="0" y="0"/>
            <a:ext cx="18288000" cy="10782299"/>
          </a:xfrm>
          <a:custGeom>
            <a:avLst/>
            <a:gdLst/>
            <a:ahLst/>
            <a:cxnLst/>
            <a:rect r="r" b="b" t="t" l="l"/>
            <a:pathLst>
              <a:path h="10782299" w="18288000">
                <a:moveTo>
                  <a:pt x="0" y="0"/>
                </a:moveTo>
                <a:lnTo>
                  <a:pt x="18288000" y="0"/>
                </a:lnTo>
                <a:lnTo>
                  <a:pt x="18288000" y="10782299"/>
                </a:lnTo>
                <a:lnTo>
                  <a:pt x="0" y="10782299"/>
                </a:lnTo>
                <a:lnTo>
                  <a:pt x="0" y="0"/>
                </a:lnTo>
                <a:close/>
              </a:path>
            </a:pathLst>
          </a:custGeom>
          <a:blipFill>
            <a:blip r:embed="rId2"/>
            <a:stretch>
              <a:fillRect l="-1933" t="0" r="-1933" b="0"/>
            </a:stretch>
          </a:blipFill>
        </p:spPr>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8853785" y="4431354"/>
            <a:ext cx="1209000" cy="1209000"/>
            <a:chOff x="0" y="0"/>
            <a:chExt cx="1612000" cy="1612000"/>
          </a:xfrm>
        </p:grpSpPr>
        <p:sp>
          <p:nvSpPr>
            <p:cNvPr name="Freeform 3" id="3"/>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EA4827"/>
            </a:solidFill>
          </p:spPr>
        </p:sp>
        <p:sp>
          <p:nvSpPr>
            <p:cNvPr name="TextBox 4" id="4"/>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02</a:t>
              </a:r>
            </a:p>
          </p:txBody>
        </p:sp>
      </p:grpSp>
      <p:sp>
        <p:nvSpPr>
          <p:cNvPr name="TextBox 5" id="5"/>
          <p:cNvSpPr txBox="true"/>
          <p:nvPr/>
        </p:nvSpPr>
        <p:spPr>
          <a:xfrm rot="0">
            <a:off x="7608798" y="5758034"/>
            <a:ext cx="3699150" cy="1114425"/>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L2 Regularization</a:t>
            </a:r>
          </a:p>
        </p:txBody>
      </p:sp>
      <p:grpSp>
        <p:nvGrpSpPr>
          <p:cNvPr name="Group 6" id="6"/>
          <p:cNvGrpSpPr/>
          <p:nvPr/>
        </p:nvGrpSpPr>
        <p:grpSpPr>
          <a:xfrm rot="0">
            <a:off x="4661415" y="4431354"/>
            <a:ext cx="1209000" cy="1209000"/>
            <a:chOff x="0" y="0"/>
            <a:chExt cx="1612000" cy="1612000"/>
          </a:xfrm>
        </p:grpSpPr>
        <p:sp>
          <p:nvSpPr>
            <p:cNvPr name="Freeform 7" id="7"/>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2776EA"/>
            </a:solidFill>
          </p:spPr>
        </p:sp>
        <p:sp>
          <p:nvSpPr>
            <p:cNvPr name="TextBox 8" id="8"/>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01</a:t>
              </a:r>
            </a:p>
          </p:txBody>
        </p:sp>
      </p:grpSp>
      <p:sp>
        <p:nvSpPr>
          <p:cNvPr name="TextBox 9" id="9"/>
          <p:cNvSpPr txBox="true"/>
          <p:nvPr/>
        </p:nvSpPr>
        <p:spPr>
          <a:xfrm rot="0">
            <a:off x="3416334" y="5668929"/>
            <a:ext cx="3699150" cy="165735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L1 Regularization (Lasso)</a:t>
            </a:r>
          </a:p>
        </p:txBody>
      </p:sp>
      <p:grpSp>
        <p:nvGrpSpPr>
          <p:cNvPr name="Group 10" id="10"/>
          <p:cNvGrpSpPr/>
          <p:nvPr/>
        </p:nvGrpSpPr>
        <p:grpSpPr>
          <a:xfrm rot="0">
            <a:off x="13046247" y="4535984"/>
            <a:ext cx="1209000" cy="1209000"/>
            <a:chOff x="0" y="0"/>
            <a:chExt cx="1612000" cy="1612000"/>
          </a:xfrm>
        </p:grpSpPr>
        <p:sp>
          <p:nvSpPr>
            <p:cNvPr name="Freeform 11" id="11"/>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E99B27"/>
            </a:solidFill>
          </p:spPr>
        </p:sp>
        <p:sp>
          <p:nvSpPr>
            <p:cNvPr name="TextBox 12" id="12"/>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03</a:t>
              </a:r>
            </a:p>
          </p:txBody>
        </p:sp>
      </p:grpSp>
      <p:sp>
        <p:nvSpPr>
          <p:cNvPr name="TextBox 13" id="13"/>
          <p:cNvSpPr txBox="true"/>
          <p:nvPr/>
        </p:nvSpPr>
        <p:spPr>
          <a:xfrm rot="0">
            <a:off x="11801166" y="5805659"/>
            <a:ext cx="3699150"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Random Forest</a:t>
            </a:r>
          </a:p>
        </p:txBody>
      </p:sp>
      <p:sp>
        <p:nvSpPr>
          <p:cNvPr name="AutoShape 14" id="14"/>
          <p:cNvSpPr/>
          <p:nvPr/>
        </p:nvSpPr>
        <p:spPr>
          <a:xfrm flipH="true">
            <a:off x="5265915" y="1876425"/>
            <a:ext cx="4192458" cy="2554929"/>
          </a:xfrm>
          <a:prstGeom prst="line">
            <a:avLst/>
          </a:prstGeom>
          <a:ln cap="rnd" w="9525">
            <a:solidFill>
              <a:srgbClr val="666666"/>
            </a:solidFill>
            <a:prstDash val="solid"/>
            <a:headEnd type="none" len="sm" w="sm"/>
            <a:tailEnd type="oval" len="lg" w="lg"/>
          </a:ln>
        </p:spPr>
      </p:sp>
      <p:sp>
        <p:nvSpPr>
          <p:cNvPr name="AutoShape 15" id="15"/>
          <p:cNvSpPr/>
          <p:nvPr/>
        </p:nvSpPr>
        <p:spPr>
          <a:xfrm flipH="true">
            <a:off x="9458285" y="1876425"/>
            <a:ext cx="88" cy="2554929"/>
          </a:xfrm>
          <a:prstGeom prst="line">
            <a:avLst/>
          </a:prstGeom>
          <a:ln cap="rnd" w="9525">
            <a:solidFill>
              <a:srgbClr val="666666"/>
            </a:solidFill>
            <a:prstDash val="solid"/>
            <a:headEnd type="none" len="sm" w="sm"/>
            <a:tailEnd type="oval" len="lg" w="lg"/>
          </a:ln>
        </p:spPr>
      </p:sp>
      <p:sp>
        <p:nvSpPr>
          <p:cNvPr name="AutoShape 16" id="16"/>
          <p:cNvSpPr/>
          <p:nvPr/>
        </p:nvSpPr>
        <p:spPr>
          <a:xfrm>
            <a:off x="9458373" y="1876425"/>
            <a:ext cx="4192374" cy="2659559"/>
          </a:xfrm>
          <a:prstGeom prst="line">
            <a:avLst/>
          </a:prstGeom>
          <a:ln cap="rnd" w="9525">
            <a:solidFill>
              <a:srgbClr val="666666"/>
            </a:solidFill>
            <a:prstDash val="solid"/>
            <a:headEnd type="none" len="sm" w="sm"/>
            <a:tailEnd type="oval" len="lg" w="lg"/>
          </a:ln>
        </p:spPr>
      </p:sp>
      <p:grpSp>
        <p:nvGrpSpPr>
          <p:cNvPr name="Group 17" id="17"/>
          <p:cNvGrpSpPr/>
          <p:nvPr/>
        </p:nvGrpSpPr>
        <p:grpSpPr>
          <a:xfrm rot="0">
            <a:off x="5526873" y="1028700"/>
            <a:ext cx="7863000" cy="962012"/>
            <a:chOff x="0" y="0"/>
            <a:chExt cx="10484000" cy="1282683"/>
          </a:xfrm>
        </p:grpSpPr>
        <p:sp>
          <p:nvSpPr>
            <p:cNvPr name="Freeform 18" id="18"/>
            <p:cNvSpPr/>
            <p:nvPr/>
          </p:nvSpPr>
          <p:spPr>
            <a:xfrm flipH="false" flipV="false" rot="0">
              <a:off x="0" y="0"/>
              <a:ext cx="10483977" cy="1282689"/>
            </a:xfrm>
            <a:custGeom>
              <a:avLst/>
              <a:gdLst/>
              <a:ahLst/>
              <a:cxnLst/>
              <a:rect r="r" b="b" t="t" l="l"/>
              <a:pathLst>
                <a:path h="1282689" w="10483977">
                  <a:moveTo>
                    <a:pt x="0" y="641344"/>
                  </a:moveTo>
                  <a:cubicBezTo>
                    <a:pt x="0" y="287125"/>
                    <a:pt x="420116" y="0"/>
                    <a:pt x="938403" y="0"/>
                  </a:cubicBezTo>
                  <a:lnTo>
                    <a:pt x="9545574" y="0"/>
                  </a:lnTo>
                  <a:cubicBezTo>
                    <a:pt x="10063861" y="0"/>
                    <a:pt x="10483977" y="287125"/>
                    <a:pt x="10483977" y="641344"/>
                  </a:cubicBezTo>
                  <a:cubicBezTo>
                    <a:pt x="10483977" y="995563"/>
                    <a:pt x="10063861" y="1282689"/>
                    <a:pt x="9545574" y="1282689"/>
                  </a:cubicBezTo>
                  <a:lnTo>
                    <a:pt x="938403" y="1282689"/>
                  </a:lnTo>
                  <a:cubicBezTo>
                    <a:pt x="420116" y="1282689"/>
                    <a:pt x="0" y="995563"/>
                    <a:pt x="0" y="641344"/>
                  </a:cubicBezTo>
                  <a:close/>
                </a:path>
              </a:pathLst>
            </a:custGeom>
            <a:solidFill>
              <a:srgbClr val="E4EA27"/>
            </a:solidFill>
          </p:spPr>
        </p:sp>
      </p:grpSp>
      <p:sp>
        <p:nvSpPr>
          <p:cNvPr name="TextBox 19" id="19"/>
          <p:cNvSpPr txBox="true"/>
          <p:nvPr/>
        </p:nvSpPr>
        <p:spPr>
          <a:xfrm rot="0">
            <a:off x="1320198" y="990600"/>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Embedded Method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1022907"/>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1-L1 Regularization (Lasso)</a:t>
            </a:r>
          </a:p>
        </p:txBody>
      </p:sp>
      <p:grpSp>
        <p:nvGrpSpPr>
          <p:cNvPr name="Group 3" id="3"/>
          <p:cNvGrpSpPr/>
          <p:nvPr/>
        </p:nvGrpSpPr>
        <p:grpSpPr>
          <a:xfrm rot="0">
            <a:off x="9753600" y="4587630"/>
            <a:ext cx="7639200" cy="5540970"/>
            <a:chOff x="0" y="0"/>
            <a:chExt cx="10185600" cy="7387960"/>
          </a:xfrm>
        </p:grpSpPr>
        <p:sp>
          <p:nvSpPr>
            <p:cNvPr name="Freeform 4" id="4"/>
            <p:cNvSpPr/>
            <p:nvPr/>
          </p:nvSpPr>
          <p:spPr>
            <a:xfrm flipH="false" flipV="false" rot="0">
              <a:off x="0" y="0"/>
              <a:ext cx="10185654" cy="7387972"/>
            </a:xfrm>
            <a:custGeom>
              <a:avLst/>
              <a:gdLst/>
              <a:ahLst/>
              <a:cxnLst/>
              <a:rect r="r" b="b" t="t" l="l"/>
              <a:pathLst>
                <a:path h="7387972" w="10185654">
                  <a:moveTo>
                    <a:pt x="0" y="1231383"/>
                  </a:moveTo>
                  <a:cubicBezTo>
                    <a:pt x="0" y="551228"/>
                    <a:pt x="431673" y="0"/>
                    <a:pt x="964311" y="0"/>
                  </a:cubicBezTo>
                  <a:lnTo>
                    <a:pt x="9221343" y="0"/>
                  </a:lnTo>
                  <a:cubicBezTo>
                    <a:pt x="9753854" y="0"/>
                    <a:pt x="10185654" y="551228"/>
                    <a:pt x="10185654" y="1231383"/>
                  </a:cubicBezTo>
                  <a:lnTo>
                    <a:pt x="10185654" y="6156592"/>
                  </a:lnTo>
                  <a:cubicBezTo>
                    <a:pt x="10185654" y="6836587"/>
                    <a:pt x="9753981" y="7387972"/>
                    <a:pt x="9221343" y="7387972"/>
                  </a:cubicBezTo>
                  <a:lnTo>
                    <a:pt x="964311" y="7387972"/>
                  </a:lnTo>
                  <a:cubicBezTo>
                    <a:pt x="431673" y="7387972"/>
                    <a:pt x="0" y="6836586"/>
                    <a:pt x="0" y="6156592"/>
                  </a:cubicBezTo>
                  <a:close/>
                </a:path>
              </a:pathLst>
            </a:custGeom>
            <a:solidFill>
              <a:srgbClr val="EA4827">
                <a:alpha val="25098"/>
              </a:srgbClr>
            </a:solidFill>
          </p:spPr>
        </p:sp>
      </p:grpSp>
      <p:grpSp>
        <p:nvGrpSpPr>
          <p:cNvPr name="Group 5" id="5"/>
          <p:cNvGrpSpPr/>
          <p:nvPr/>
        </p:nvGrpSpPr>
        <p:grpSpPr>
          <a:xfrm rot="0">
            <a:off x="866166" y="4578193"/>
            <a:ext cx="7639200" cy="5550407"/>
            <a:chOff x="0" y="0"/>
            <a:chExt cx="10185600" cy="7400543"/>
          </a:xfrm>
        </p:grpSpPr>
        <p:sp>
          <p:nvSpPr>
            <p:cNvPr name="Freeform 6" id="6"/>
            <p:cNvSpPr/>
            <p:nvPr/>
          </p:nvSpPr>
          <p:spPr>
            <a:xfrm flipH="false" flipV="false" rot="0">
              <a:off x="0" y="0"/>
              <a:ext cx="10185654" cy="7400555"/>
            </a:xfrm>
            <a:custGeom>
              <a:avLst/>
              <a:gdLst/>
              <a:ahLst/>
              <a:cxnLst/>
              <a:rect r="r" b="b" t="t" l="l"/>
              <a:pathLst>
                <a:path h="7400555" w="10185654">
                  <a:moveTo>
                    <a:pt x="0" y="1233481"/>
                  </a:moveTo>
                  <a:cubicBezTo>
                    <a:pt x="0" y="552167"/>
                    <a:pt x="431673" y="0"/>
                    <a:pt x="964311" y="0"/>
                  </a:cubicBezTo>
                  <a:lnTo>
                    <a:pt x="9221343" y="0"/>
                  </a:lnTo>
                  <a:cubicBezTo>
                    <a:pt x="9753854" y="0"/>
                    <a:pt x="10185654" y="552167"/>
                    <a:pt x="10185654" y="1233481"/>
                  </a:cubicBezTo>
                  <a:lnTo>
                    <a:pt x="10185654" y="6167078"/>
                  </a:lnTo>
                  <a:cubicBezTo>
                    <a:pt x="10185654" y="6848230"/>
                    <a:pt x="9753981" y="7400555"/>
                    <a:pt x="9221343" y="7400555"/>
                  </a:cubicBezTo>
                  <a:lnTo>
                    <a:pt x="964311" y="7400555"/>
                  </a:lnTo>
                  <a:cubicBezTo>
                    <a:pt x="431673" y="7400554"/>
                    <a:pt x="0" y="6848229"/>
                    <a:pt x="0" y="6167078"/>
                  </a:cubicBezTo>
                  <a:close/>
                </a:path>
              </a:pathLst>
            </a:custGeom>
            <a:solidFill>
              <a:srgbClr val="C8FFB4">
                <a:alpha val="25098"/>
              </a:srgbClr>
            </a:solidFill>
          </p:spPr>
        </p:sp>
      </p:grpSp>
      <p:sp>
        <p:nvSpPr>
          <p:cNvPr name="TextBox 7" id="7"/>
          <p:cNvSpPr txBox="true"/>
          <p:nvPr/>
        </p:nvSpPr>
        <p:spPr>
          <a:xfrm rot="0">
            <a:off x="1482143" y="483393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253569" y="5336777"/>
            <a:ext cx="6370577" cy="4274439"/>
          </a:xfrm>
          <a:prstGeom prst="rect">
            <a:avLst/>
          </a:prstGeom>
        </p:spPr>
        <p:txBody>
          <a:bodyPr anchor="t" rtlCol="false" tIns="0" lIns="0" bIns="0" rIns="0">
            <a:spAutoFit/>
          </a:bodyPr>
          <a:lstStyle/>
          <a:p>
            <a:pPr algn="l" marL="388620" indent="-194310" lvl="1">
              <a:lnSpc>
                <a:spcPts val="3078"/>
              </a:lnSpc>
              <a:buFont typeface="Arial"/>
              <a:buChar char="•"/>
            </a:pPr>
            <a:r>
              <a:rPr lang="en-US" sz="1800">
                <a:solidFill>
                  <a:srgbClr val="000000"/>
                </a:solidFill>
                <a:latin typeface="Roboto Bold"/>
                <a:ea typeface="Roboto Bold"/>
                <a:cs typeface="Roboto Bold"/>
                <a:sym typeface="Roboto Bold"/>
              </a:rPr>
              <a:t>Automatic Feature Selection: </a:t>
            </a:r>
            <a:r>
              <a:rPr lang="en-US" sz="1800">
                <a:solidFill>
                  <a:srgbClr val="000000"/>
                </a:solidFill>
                <a:latin typeface="Roboto"/>
                <a:ea typeface="Roboto"/>
                <a:cs typeface="Roboto"/>
                <a:sym typeface="Roboto"/>
              </a:rPr>
              <a:t>Lasso can shrink coefficients of irrelevant features to zero, thus automatically performing feature selection.</a:t>
            </a:r>
          </a:p>
          <a:p>
            <a:pPr algn="l" marL="388620" indent="-194310" lvl="1">
              <a:lnSpc>
                <a:spcPts val="3078"/>
              </a:lnSpc>
              <a:buFont typeface="Arial"/>
              <a:buChar char="•"/>
            </a:pPr>
            <a:r>
              <a:rPr lang="en-US" sz="1800">
                <a:solidFill>
                  <a:srgbClr val="000000"/>
                </a:solidFill>
                <a:latin typeface="Roboto Bold"/>
                <a:ea typeface="Roboto Bold"/>
                <a:cs typeface="Roboto Bold"/>
                <a:sym typeface="Roboto Bold"/>
              </a:rPr>
              <a:t>Simplicity: </a:t>
            </a:r>
            <a:r>
              <a:rPr lang="en-US" sz="1800">
                <a:solidFill>
                  <a:srgbClr val="000000"/>
                </a:solidFill>
                <a:latin typeface="Roboto"/>
                <a:ea typeface="Roboto"/>
                <a:cs typeface="Roboto"/>
                <a:sym typeface="Roboto"/>
              </a:rPr>
              <a:t>Lasso models are simpler and easier to interpret due to the elimination of irrelevant features.</a:t>
            </a:r>
          </a:p>
          <a:p>
            <a:pPr algn="l" marL="388620" indent="-194310" lvl="1">
              <a:lnSpc>
                <a:spcPts val="3078"/>
              </a:lnSpc>
              <a:buFont typeface="Arial"/>
              <a:buChar char="•"/>
            </a:pPr>
            <a:r>
              <a:rPr lang="en-US" sz="1800">
                <a:solidFill>
                  <a:srgbClr val="000000"/>
                </a:solidFill>
                <a:latin typeface="Roboto Bold"/>
                <a:ea typeface="Roboto Bold"/>
                <a:cs typeface="Roboto Bold"/>
                <a:sym typeface="Roboto Bold"/>
              </a:rPr>
              <a:t>Good for High-Dimensional Data:</a:t>
            </a:r>
            <a:r>
              <a:rPr lang="en-US" sz="1800">
                <a:solidFill>
                  <a:srgbClr val="000000"/>
                </a:solidFill>
                <a:latin typeface="Roboto"/>
                <a:ea typeface="Roboto"/>
                <a:cs typeface="Roboto"/>
                <a:sym typeface="Roboto"/>
              </a:rPr>
              <a:t> It works well for datasets with a large number of features, especially when only a small subset of features is important.</a:t>
            </a:r>
          </a:p>
          <a:p>
            <a:pPr algn="l" marL="388620" indent="-194310" lvl="1">
              <a:lnSpc>
                <a:spcPts val="3078"/>
              </a:lnSpc>
              <a:buFont typeface="Arial"/>
              <a:buChar char="•"/>
            </a:pPr>
            <a:r>
              <a:rPr lang="en-US" sz="1800">
                <a:solidFill>
                  <a:srgbClr val="000000"/>
                </a:solidFill>
                <a:latin typeface="Roboto Bold"/>
                <a:ea typeface="Roboto Bold"/>
                <a:cs typeface="Roboto Bold"/>
                <a:sym typeface="Roboto Bold"/>
              </a:rPr>
              <a:t>Prevents Overfitting: </a:t>
            </a:r>
            <a:r>
              <a:rPr lang="en-US" sz="1800">
                <a:solidFill>
                  <a:srgbClr val="000000"/>
                </a:solidFill>
                <a:latin typeface="Roboto"/>
                <a:ea typeface="Roboto"/>
                <a:cs typeface="Roboto"/>
                <a:sym typeface="Roboto"/>
              </a:rPr>
              <a:t>By shrinking the coefficients of irrelevant features, Lasso can reduce the complexity of the model and help prevent overfitting.</a:t>
            </a:r>
          </a:p>
        </p:txBody>
      </p:sp>
      <p:sp>
        <p:nvSpPr>
          <p:cNvPr name="TextBox 9" id="9"/>
          <p:cNvSpPr txBox="true"/>
          <p:nvPr/>
        </p:nvSpPr>
        <p:spPr>
          <a:xfrm rot="0">
            <a:off x="10238994" y="486052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29825" y="5308202"/>
            <a:ext cx="6953256" cy="4168521"/>
          </a:xfrm>
          <a:prstGeom prst="rect">
            <a:avLst/>
          </a:prstGeom>
        </p:spPr>
        <p:txBody>
          <a:bodyPr anchor="t" rtlCol="false" tIns="0" lIns="0" bIns="0" rIns="0">
            <a:spAutoFit/>
          </a:bodyPr>
          <a:lstStyle/>
          <a:p>
            <a:pPr algn="l" marL="388620" indent="-194310" lvl="1">
              <a:lnSpc>
                <a:spcPts val="3312"/>
              </a:lnSpc>
              <a:buFont typeface="Arial"/>
              <a:buChar char="•"/>
            </a:pPr>
            <a:r>
              <a:rPr lang="en-US" sz="1800">
                <a:solidFill>
                  <a:srgbClr val="000000"/>
                </a:solidFill>
                <a:latin typeface="Roboto Bold"/>
                <a:ea typeface="Roboto Bold"/>
                <a:cs typeface="Roboto Bold"/>
                <a:sym typeface="Roboto Bold"/>
              </a:rPr>
              <a:t>Limited When All Features are Important: </a:t>
            </a:r>
            <a:r>
              <a:rPr lang="en-US" sz="1800">
                <a:solidFill>
                  <a:srgbClr val="000000"/>
                </a:solidFill>
                <a:latin typeface="Roboto"/>
                <a:ea typeface="Roboto"/>
                <a:cs typeface="Roboto"/>
                <a:sym typeface="Roboto"/>
              </a:rPr>
              <a:t>If all features contribute some value to the model, Lasso may not be ideal since it forces some coefficients to zero, potentially removing valuable features.</a:t>
            </a:r>
          </a:p>
          <a:p>
            <a:pPr algn="l" marL="388620" indent="-194310" lvl="1">
              <a:lnSpc>
                <a:spcPts val="3312"/>
              </a:lnSpc>
              <a:buFont typeface="Arial"/>
              <a:buChar char="•"/>
            </a:pPr>
            <a:r>
              <a:rPr lang="en-US" sz="1800">
                <a:solidFill>
                  <a:srgbClr val="000000"/>
                </a:solidFill>
                <a:latin typeface="Roboto Bold"/>
                <a:ea typeface="Roboto Bold"/>
                <a:cs typeface="Roboto Bold"/>
                <a:sym typeface="Roboto Bold"/>
              </a:rPr>
              <a:t>Bias in Coefficients:</a:t>
            </a:r>
            <a:r>
              <a:rPr lang="en-US" sz="1800">
                <a:solidFill>
                  <a:srgbClr val="000000"/>
                </a:solidFill>
                <a:latin typeface="Roboto"/>
                <a:ea typeface="Roboto"/>
                <a:cs typeface="Roboto"/>
                <a:sym typeface="Roboto"/>
              </a:rPr>
              <a:t> L1 regularization introduces bias by shrinking the non-zero coefficients, which can lead to underestimating the importance of the selected features.</a:t>
            </a:r>
          </a:p>
          <a:p>
            <a:pPr algn="l" marL="388620" indent="-194310" lvl="1">
              <a:lnSpc>
                <a:spcPts val="3312"/>
              </a:lnSpc>
              <a:buFont typeface="Arial"/>
              <a:buChar char="•"/>
            </a:pPr>
            <a:r>
              <a:rPr lang="en-US" sz="1800">
                <a:solidFill>
                  <a:srgbClr val="000000"/>
                </a:solidFill>
                <a:latin typeface="Roboto Bold"/>
                <a:ea typeface="Roboto Bold"/>
                <a:cs typeface="Roboto Bold"/>
                <a:sym typeface="Roboto Bold"/>
              </a:rPr>
              <a:t>L1 regularization:</a:t>
            </a:r>
            <a:r>
              <a:rPr lang="en-US" sz="1800">
                <a:solidFill>
                  <a:srgbClr val="000000"/>
                </a:solidFill>
                <a:latin typeface="Roboto"/>
                <a:ea typeface="Roboto"/>
                <a:cs typeface="Roboto"/>
                <a:sym typeface="Roboto"/>
              </a:rPr>
              <a:t> tends to select only one feature from a group of correlated features and ignores the others, which can result in loss of useful information from the excluded features.</a:t>
            </a:r>
          </a:p>
        </p:txBody>
      </p:sp>
      <p:sp>
        <p:nvSpPr>
          <p:cNvPr name="Freeform 11" id="11"/>
          <p:cNvSpPr/>
          <p:nvPr/>
        </p:nvSpPr>
        <p:spPr>
          <a:xfrm flipH="false" flipV="false" rot="0">
            <a:off x="7417866" y="4927202"/>
            <a:ext cx="734982" cy="734982"/>
          </a:xfrm>
          <a:custGeom>
            <a:avLst/>
            <a:gdLst/>
            <a:ahLst/>
            <a:cxnLst/>
            <a:rect r="r" b="b" t="t" l="l"/>
            <a:pathLst>
              <a:path h="734982" w="734982">
                <a:moveTo>
                  <a:pt x="0" y="0"/>
                </a:moveTo>
                <a:lnTo>
                  <a:pt x="734982" y="0"/>
                </a:lnTo>
                <a:lnTo>
                  <a:pt x="734982" y="734982"/>
                </a:lnTo>
                <a:lnTo>
                  <a:pt x="0" y="734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04575" y="475352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336038" y="2479210"/>
            <a:ext cx="13615923" cy="1081786"/>
            <a:chOff x="0" y="0"/>
            <a:chExt cx="18154564" cy="1442381"/>
          </a:xfrm>
        </p:grpSpPr>
        <p:sp>
          <p:nvSpPr>
            <p:cNvPr name="Freeform 14" id="14"/>
            <p:cNvSpPr/>
            <p:nvPr/>
          </p:nvSpPr>
          <p:spPr>
            <a:xfrm flipH="false" flipV="false" rot="0">
              <a:off x="0" y="0"/>
              <a:ext cx="18154569" cy="1442495"/>
            </a:xfrm>
            <a:custGeom>
              <a:avLst/>
              <a:gdLst/>
              <a:ahLst/>
              <a:cxnLst/>
              <a:rect r="r" b="b" t="t" l="l"/>
              <a:pathLst>
                <a:path h="1442495" w="18154569">
                  <a:moveTo>
                    <a:pt x="0" y="721249"/>
                  </a:moveTo>
                  <a:cubicBezTo>
                    <a:pt x="0" y="322891"/>
                    <a:pt x="322157" y="0"/>
                    <a:pt x="719608" y="0"/>
                  </a:cubicBezTo>
                  <a:lnTo>
                    <a:pt x="17434961" y="0"/>
                  </a:lnTo>
                  <a:cubicBezTo>
                    <a:pt x="17832411" y="0"/>
                    <a:pt x="18154569" y="322891"/>
                    <a:pt x="18154569" y="721249"/>
                  </a:cubicBezTo>
                  <a:cubicBezTo>
                    <a:pt x="18154569" y="1119606"/>
                    <a:pt x="17832411" y="1442495"/>
                    <a:pt x="17434961" y="1442495"/>
                  </a:cubicBezTo>
                  <a:lnTo>
                    <a:pt x="719608" y="1442495"/>
                  </a:lnTo>
                  <a:cubicBezTo>
                    <a:pt x="322157" y="1442368"/>
                    <a:pt x="0" y="1119477"/>
                    <a:pt x="0" y="721249"/>
                  </a:cubicBezTo>
                  <a:close/>
                </a:path>
              </a:pathLst>
            </a:custGeom>
            <a:solidFill>
              <a:srgbClr val="E4EA27">
                <a:alpha val="25098"/>
              </a:srgbClr>
            </a:solidFill>
          </p:spPr>
        </p:sp>
      </p:grpSp>
      <p:sp>
        <p:nvSpPr>
          <p:cNvPr name="TextBox 15" id="15"/>
          <p:cNvSpPr txBox="true"/>
          <p:nvPr/>
        </p:nvSpPr>
        <p:spPr>
          <a:xfrm rot="0">
            <a:off x="2574768" y="2637288"/>
            <a:ext cx="11861196" cy="581025"/>
          </a:xfrm>
          <a:prstGeom prst="rect">
            <a:avLst/>
          </a:prstGeom>
        </p:spPr>
        <p:txBody>
          <a:bodyPr anchor="t" rtlCol="false" tIns="0" lIns="0" bIns="0" rIns="0">
            <a:spAutoFit/>
          </a:bodyPr>
          <a:lstStyle/>
          <a:p>
            <a:pPr algn="ctr">
              <a:lnSpc>
                <a:spcPts val="2280"/>
              </a:lnSpc>
            </a:pPr>
            <a:r>
              <a:rPr lang="en-US" sz="1900">
                <a:solidFill>
                  <a:srgbClr val="000000"/>
                </a:solidFill>
                <a:latin typeface="Arimo Bold"/>
                <a:ea typeface="Arimo Bold"/>
                <a:cs typeface="Arimo Bold"/>
                <a:sym typeface="Arimo Bold"/>
              </a:rPr>
              <a:t>L1 regularization (Lasso) adds a penalty to the absolute values of model coefficients, causing less important feature coefficients to shrink to exactly zero. This leads to automatic feature selection</a:t>
            </a:r>
          </a:p>
        </p:txBody>
      </p:sp>
      <p:sp>
        <p:nvSpPr>
          <p:cNvPr name="AutoShape 16" id="16"/>
          <p:cNvSpPr/>
          <p:nvPr/>
        </p:nvSpPr>
        <p:spPr>
          <a:xfrm flipH="true">
            <a:off x="5892718" y="3560996"/>
            <a:ext cx="3251282" cy="974572"/>
          </a:xfrm>
          <a:prstGeom prst="line">
            <a:avLst/>
          </a:prstGeom>
          <a:ln cap="rnd" w="9525">
            <a:solidFill>
              <a:srgbClr val="666666"/>
            </a:solidFill>
            <a:prstDash val="solid"/>
            <a:headEnd type="none" len="sm" w="sm"/>
            <a:tailEnd type="none" len="sm" w="sm"/>
          </a:ln>
        </p:spPr>
      </p:sp>
      <p:sp>
        <p:nvSpPr>
          <p:cNvPr name="AutoShape 17" id="17"/>
          <p:cNvSpPr/>
          <p:nvPr/>
        </p:nvSpPr>
        <p:spPr>
          <a:xfrm>
            <a:off x="9144000" y="3560996"/>
            <a:ext cx="2757534" cy="974572"/>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77468" y="1786816"/>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1022907"/>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2-L2 Regularization</a:t>
            </a:r>
            <a:r>
              <a:rPr lang="en-US" sz="5599">
                <a:solidFill>
                  <a:srgbClr val="000000"/>
                </a:solidFill>
                <a:latin typeface="Arimo Bold"/>
                <a:ea typeface="Arimo Bold"/>
                <a:cs typeface="Arimo Bold"/>
                <a:sym typeface="Arimo Bold"/>
              </a:rPr>
              <a:t> </a:t>
            </a:r>
          </a:p>
        </p:txBody>
      </p:sp>
      <p:grpSp>
        <p:nvGrpSpPr>
          <p:cNvPr name="Group 3" id="3"/>
          <p:cNvGrpSpPr/>
          <p:nvPr/>
        </p:nvGrpSpPr>
        <p:grpSpPr>
          <a:xfrm rot="0">
            <a:off x="9753600" y="4587630"/>
            <a:ext cx="7639200" cy="5540970"/>
            <a:chOff x="0" y="0"/>
            <a:chExt cx="10185600" cy="7387960"/>
          </a:xfrm>
        </p:grpSpPr>
        <p:sp>
          <p:nvSpPr>
            <p:cNvPr name="Freeform 4" id="4"/>
            <p:cNvSpPr/>
            <p:nvPr/>
          </p:nvSpPr>
          <p:spPr>
            <a:xfrm flipH="false" flipV="false" rot="0">
              <a:off x="0" y="0"/>
              <a:ext cx="10185654" cy="7387972"/>
            </a:xfrm>
            <a:custGeom>
              <a:avLst/>
              <a:gdLst/>
              <a:ahLst/>
              <a:cxnLst/>
              <a:rect r="r" b="b" t="t" l="l"/>
              <a:pathLst>
                <a:path h="7387972" w="10185654">
                  <a:moveTo>
                    <a:pt x="0" y="1231383"/>
                  </a:moveTo>
                  <a:cubicBezTo>
                    <a:pt x="0" y="551228"/>
                    <a:pt x="431673" y="0"/>
                    <a:pt x="964311" y="0"/>
                  </a:cubicBezTo>
                  <a:lnTo>
                    <a:pt x="9221343" y="0"/>
                  </a:lnTo>
                  <a:cubicBezTo>
                    <a:pt x="9753854" y="0"/>
                    <a:pt x="10185654" y="551228"/>
                    <a:pt x="10185654" y="1231383"/>
                  </a:cubicBezTo>
                  <a:lnTo>
                    <a:pt x="10185654" y="6156592"/>
                  </a:lnTo>
                  <a:cubicBezTo>
                    <a:pt x="10185654" y="6836587"/>
                    <a:pt x="9753981" y="7387972"/>
                    <a:pt x="9221343" y="7387972"/>
                  </a:cubicBezTo>
                  <a:lnTo>
                    <a:pt x="964311" y="7387972"/>
                  </a:lnTo>
                  <a:cubicBezTo>
                    <a:pt x="431673" y="7387972"/>
                    <a:pt x="0" y="6836586"/>
                    <a:pt x="0" y="6156592"/>
                  </a:cubicBezTo>
                  <a:close/>
                </a:path>
              </a:pathLst>
            </a:custGeom>
            <a:solidFill>
              <a:srgbClr val="EA4827">
                <a:alpha val="25098"/>
              </a:srgbClr>
            </a:solidFill>
          </p:spPr>
        </p:sp>
      </p:grpSp>
      <p:grpSp>
        <p:nvGrpSpPr>
          <p:cNvPr name="Group 5" id="5"/>
          <p:cNvGrpSpPr/>
          <p:nvPr/>
        </p:nvGrpSpPr>
        <p:grpSpPr>
          <a:xfrm rot="0">
            <a:off x="866166" y="4578193"/>
            <a:ext cx="7639200" cy="5550407"/>
            <a:chOff x="0" y="0"/>
            <a:chExt cx="10185600" cy="7400543"/>
          </a:xfrm>
        </p:grpSpPr>
        <p:sp>
          <p:nvSpPr>
            <p:cNvPr name="Freeform 6" id="6"/>
            <p:cNvSpPr/>
            <p:nvPr/>
          </p:nvSpPr>
          <p:spPr>
            <a:xfrm flipH="false" flipV="false" rot="0">
              <a:off x="0" y="0"/>
              <a:ext cx="10185654" cy="7400555"/>
            </a:xfrm>
            <a:custGeom>
              <a:avLst/>
              <a:gdLst/>
              <a:ahLst/>
              <a:cxnLst/>
              <a:rect r="r" b="b" t="t" l="l"/>
              <a:pathLst>
                <a:path h="7400555" w="10185654">
                  <a:moveTo>
                    <a:pt x="0" y="1233481"/>
                  </a:moveTo>
                  <a:cubicBezTo>
                    <a:pt x="0" y="552167"/>
                    <a:pt x="431673" y="0"/>
                    <a:pt x="964311" y="0"/>
                  </a:cubicBezTo>
                  <a:lnTo>
                    <a:pt x="9221343" y="0"/>
                  </a:lnTo>
                  <a:cubicBezTo>
                    <a:pt x="9753854" y="0"/>
                    <a:pt x="10185654" y="552167"/>
                    <a:pt x="10185654" y="1233481"/>
                  </a:cubicBezTo>
                  <a:lnTo>
                    <a:pt x="10185654" y="6167078"/>
                  </a:lnTo>
                  <a:cubicBezTo>
                    <a:pt x="10185654" y="6848230"/>
                    <a:pt x="9753981" y="7400555"/>
                    <a:pt x="9221343" y="7400555"/>
                  </a:cubicBezTo>
                  <a:lnTo>
                    <a:pt x="964311" y="7400555"/>
                  </a:lnTo>
                  <a:cubicBezTo>
                    <a:pt x="431673" y="7400554"/>
                    <a:pt x="0" y="6848229"/>
                    <a:pt x="0" y="6167078"/>
                  </a:cubicBezTo>
                  <a:close/>
                </a:path>
              </a:pathLst>
            </a:custGeom>
            <a:solidFill>
              <a:srgbClr val="C8FFB4">
                <a:alpha val="25098"/>
              </a:srgbClr>
            </a:solidFill>
          </p:spPr>
        </p:sp>
      </p:grpSp>
      <p:sp>
        <p:nvSpPr>
          <p:cNvPr name="TextBox 7" id="7"/>
          <p:cNvSpPr txBox="true"/>
          <p:nvPr/>
        </p:nvSpPr>
        <p:spPr>
          <a:xfrm rot="0">
            <a:off x="1482143" y="483393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253569" y="5336777"/>
            <a:ext cx="6370577" cy="5055489"/>
          </a:xfrm>
          <a:prstGeom prst="rect">
            <a:avLst/>
          </a:prstGeom>
        </p:spPr>
        <p:txBody>
          <a:bodyPr anchor="t" rtlCol="false" tIns="0" lIns="0" bIns="0" rIns="0">
            <a:spAutoFit/>
          </a:bodyPr>
          <a:lstStyle/>
          <a:p>
            <a:pPr algn="l" marL="388620" indent="-194310" lvl="1">
              <a:lnSpc>
                <a:spcPts val="3078"/>
              </a:lnSpc>
              <a:buFont typeface="Arial"/>
              <a:buChar char="•"/>
            </a:pPr>
            <a:r>
              <a:rPr lang="en-US" sz="1800">
                <a:solidFill>
                  <a:srgbClr val="000000"/>
                </a:solidFill>
                <a:latin typeface="Roboto Bold"/>
                <a:ea typeface="Roboto Bold"/>
                <a:cs typeface="Roboto Bold"/>
                <a:sym typeface="Roboto Bold"/>
              </a:rPr>
              <a:t>Retains All Features:</a:t>
            </a:r>
            <a:r>
              <a:rPr lang="en-US" sz="1800">
                <a:solidFill>
                  <a:srgbClr val="000000"/>
                </a:solidFill>
                <a:latin typeface="Roboto"/>
                <a:ea typeface="Roboto"/>
                <a:cs typeface="Roboto"/>
                <a:sym typeface="Roboto"/>
              </a:rPr>
              <a:t> Unlike L1, Ridge retains all features by shrinking their coefficients rather than eliminating them, which can be beneficial if all features have some importance.</a:t>
            </a:r>
          </a:p>
          <a:p>
            <a:pPr algn="l" marL="388620" indent="-194310" lvl="1">
              <a:lnSpc>
                <a:spcPts val="3078"/>
              </a:lnSpc>
              <a:buFont typeface="Arial"/>
              <a:buChar char="•"/>
            </a:pPr>
            <a:r>
              <a:rPr lang="en-US" sz="1800">
                <a:solidFill>
                  <a:srgbClr val="000000"/>
                </a:solidFill>
                <a:latin typeface="Roboto Bold"/>
                <a:ea typeface="Roboto Bold"/>
                <a:cs typeface="Roboto Bold"/>
                <a:sym typeface="Roboto Bold"/>
              </a:rPr>
              <a:t>Useful for Small and Noisy Datasets:</a:t>
            </a:r>
            <a:r>
              <a:rPr lang="en-US" sz="1800">
                <a:solidFill>
                  <a:srgbClr val="000000"/>
                </a:solidFill>
                <a:latin typeface="Roboto"/>
                <a:ea typeface="Roboto"/>
                <a:cs typeface="Roboto"/>
                <a:sym typeface="Roboto"/>
              </a:rPr>
              <a:t> L2 regularization can help improve the model's performance when working with small datasets or noisy data by ensuring no feature is discarded entirely. </a:t>
            </a:r>
          </a:p>
          <a:p>
            <a:pPr algn="l" marL="388620" indent="-194310" lvl="1">
              <a:lnSpc>
                <a:spcPts val="3078"/>
              </a:lnSpc>
              <a:buFont typeface="Arial"/>
              <a:buChar char="•"/>
            </a:pPr>
            <a:r>
              <a:rPr lang="en-US" sz="1800">
                <a:solidFill>
                  <a:srgbClr val="000000"/>
                </a:solidFill>
                <a:latin typeface="Roboto Bold"/>
                <a:ea typeface="Roboto Bold"/>
                <a:cs typeface="Roboto Bold"/>
                <a:sym typeface="Roboto Bold"/>
              </a:rPr>
              <a:t>Useful for Small and Noisy Datasets:</a:t>
            </a:r>
            <a:r>
              <a:rPr lang="en-US" sz="1800">
                <a:solidFill>
                  <a:srgbClr val="000000"/>
                </a:solidFill>
                <a:latin typeface="Roboto"/>
                <a:ea typeface="Roboto"/>
                <a:cs typeface="Roboto"/>
                <a:sym typeface="Roboto"/>
              </a:rPr>
              <a:t> L2 regularization can help improve the model's performance when working with small datasets or noisy data by ensuring no feature is discarded entirely.</a:t>
            </a:r>
          </a:p>
          <a:p>
            <a:pPr algn="l">
              <a:lnSpc>
                <a:spcPts val="3078"/>
              </a:lnSpc>
            </a:pPr>
          </a:p>
        </p:txBody>
      </p:sp>
      <p:sp>
        <p:nvSpPr>
          <p:cNvPr name="TextBox 9" id="9"/>
          <p:cNvSpPr txBox="true"/>
          <p:nvPr/>
        </p:nvSpPr>
        <p:spPr>
          <a:xfrm rot="0">
            <a:off x="10238994" y="486052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29825" y="5308202"/>
            <a:ext cx="6953256" cy="4587621"/>
          </a:xfrm>
          <a:prstGeom prst="rect">
            <a:avLst/>
          </a:prstGeom>
        </p:spPr>
        <p:txBody>
          <a:bodyPr anchor="t" rtlCol="false" tIns="0" lIns="0" bIns="0" rIns="0">
            <a:spAutoFit/>
          </a:bodyPr>
          <a:lstStyle/>
          <a:p>
            <a:pPr algn="l" marL="388620" indent="-194310" lvl="1">
              <a:lnSpc>
                <a:spcPts val="3312"/>
              </a:lnSpc>
              <a:buFont typeface="Arial"/>
              <a:buChar char="•"/>
            </a:pPr>
            <a:r>
              <a:rPr lang="en-US" sz="1800">
                <a:solidFill>
                  <a:srgbClr val="000000"/>
                </a:solidFill>
                <a:latin typeface="Roboto Bold"/>
                <a:ea typeface="Roboto Bold"/>
                <a:cs typeface="Roboto Bold"/>
                <a:sym typeface="Roboto Bold"/>
              </a:rPr>
              <a:t>May Not Discard Irrelevant Features:</a:t>
            </a:r>
            <a:r>
              <a:rPr lang="en-US" sz="1800">
                <a:solidFill>
                  <a:srgbClr val="000000"/>
                </a:solidFill>
                <a:latin typeface="Roboto"/>
                <a:ea typeface="Roboto"/>
                <a:cs typeface="Roboto"/>
                <a:sym typeface="Roboto"/>
              </a:rPr>
              <a:t> Ridge regularization shrinks coefficients but may not eliminate irrelevant features entirely, which could lead to a model that still includes unnecessary variables.</a:t>
            </a:r>
          </a:p>
          <a:p>
            <a:pPr algn="l" marL="388620" indent="-194310" lvl="1">
              <a:lnSpc>
                <a:spcPts val="3312"/>
              </a:lnSpc>
              <a:buFont typeface="Arial"/>
              <a:buChar char="•"/>
            </a:pPr>
            <a:r>
              <a:rPr lang="en-US" sz="1800">
                <a:solidFill>
                  <a:srgbClr val="000000"/>
                </a:solidFill>
                <a:latin typeface="Roboto Bold"/>
                <a:ea typeface="Roboto Bold"/>
                <a:cs typeface="Roboto Bold"/>
                <a:sym typeface="Roboto Bold"/>
              </a:rPr>
              <a:t>No Feature Elimination:</a:t>
            </a:r>
            <a:r>
              <a:rPr lang="en-US" sz="1800">
                <a:solidFill>
                  <a:srgbClr val="000000"/>
                </a:solidFill>
                <a:latin typeface="Roboto"/>
                <a:ea typeface="Roboto"/>
                <a:cs typeface="Roboto"/>
                <a:sym typeface="Roboto"/>
              </a:rPr>
              <a:t> Ridge does not perform actual feature selection, as it never reduces coefficients to zero. All features are retained, making the model potentially less sparse and less interpretable.</a:t>
            </a:r>
          </a:p>
          <a:p>
            <a:pPr algn="l" marL="388620" indent="-194310" lvl="1">
              <a:lnSpc>
                <a:spcPts val="3312"/>
              </a:lnSpc>
              <a:buFont typeface="Arial"/>
              <a:buChar char="•"/>
            </a:pPr>
            <a:r>
              <a:rPr lang="en-US" sz="1800">
                <a:solidFill>
                  <a:srgbClr val="000000"/>
                </a:solidFill>
                <a:latin typeface="Roboto Bold"/>
                <a:ea typeface="Roboto Bold"/>
                <a:cs typeface="Roboto Bold"/>
                <a:sym typeface="Roboto Bold"/>
              </a:rPr>
              <a:t>Less Effective for Sparse Models: </a:t>
            </a:r>
            <a:r>
              <a:rPr lang="en-US" sz="1800">
                <a:solidFill>
                  <a:srgbClr val="000000"/>
                </a:solidFill>
                <a:latin typeface="Roboto"/>
                <a:ea typeface="Roboto"/>
                <a:cs typeface="Roboto"/>
                <a:sym typeface="Roboto"/>
              </a:rPr>
              <a:t>If the goal is to create a sparse model by selecting only the most important features, L2 regularization is less effective compared to L1 (Lasso).</a:t>
            </a:r>
          </a:p>
        </p:txBody>
      </p:sp>
      <p:sp>
        <p:nvSpPr>
          <p:cNvPr name="Freeform 11" id="11"/>
          <p:cNvSpPr/>
          <p:nvPr/>
        </p:nvSpPr>
        <p:spPr>
          <a:xfrm flipH="false" flipV="false" rot="0">
            <a:off x="7427391" y="4814888"/>
            <a:ext cx="734982" cy="734982"/>
          </a:xfrm>
          <a:custGeom>
            <a:avLst/>
            <a:gdLst/>
            <a:ahLst/>
            <a:cxnLst/>
            <a:rect r="r" b="b" t="t" l="l"/>
            <a:pathLst>
              <a:path h="734982" w="734982">
                <a:moveTo>
                  <a:pt x="0" y="0"/>
                </a:moveTo>
                <a:lnTo>
                  <a:pt x="734982" y="0"/>
                </a:lnTo>
                <a:lnTo>
                  <a:pt x="734982" y="734982"/>
                </a:lnTo>
                <a:lnTo>
                  <a:pt x="0" y="734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04575" y="475352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336038" y="2367394"/>
            <a:ext cx="13615923" cy="1193603"/>
            <a:chOff x="0" y="0"/>
            <a:chExt cx="18154564" cy="1591470"/>
          </a:xfrm>
        </p:grpSpPr>
        <p:sp>
          <p:nvSpPr>
            <p:cNvPr name="Freeform 14" id="14"/>
            <p:cNvSpPr/>
            <p:nvPr/>
          </p:nvSpPr>
          <p:spPr>
            <a:xfrm flipH="false" flipV="false" rot="0">
              <a:off x="0" y="0"/>
              <a:ext cx="18154569" cy="1591584"/>
            </a:xfrm>
            <a:custGeom>
              <a:avLst/>
              <a:gdLst/>
              <a:ahLst/>
              <a:cxnLst/>
              <a:rect r="r" b="b" t="t" l="l"/>
              <a:pathLst>
                <a:path h="1591584" w="18154569">
                  <a:moveTo>
                    <a:pt x="0" y="795799"/>
                  </a:moveTo>
                  <a:cubicBezTo>
                    <a:pt x="0" y="356266"/>
                    <a:pt x="322157" y="0"/>
                    <a:pt x="719608" y="0"/>
                  </a:cubicBezTo>
                  <a:lnTo>
                    <a:pt x="17434961" y="0"/>
                  </a:lnTo>
                  <a:cubicBezTo>
                    <a:pt x="17832411" y="0"/>
                    <a:pt x="18154569" y="356266"/>
                    <a:pt x="18154569" y="795799"/>
                  </a:cubicBezTo>
                  <a:cubicBezTo>
                    <a:pt x="18154569" y="1235332"/>
                    <a:pt x="17832411" y="1591584"/>
                    <a:pt x="17434961" y="1591584"/>
                  </a:cubicBezTo>
                  <a:lnTo>
                    <a:pt x="719608" y="1591584"/>
                  </a:lnTo>
                  <a:cubicBezTo>
                    <a:pt x="322157" y="1591455"/>
                    <a:pt x="0" y="1235189"/>
                    <a:pt x="0" y="795799"/>
                  </a:cubicBezTo>
                  <a:close/>
                </a:path>
              </a:pathLst>
            </a:custGeom>
            <a:solidFill>
              <a:srgbClr val="E4EA27">
                <a:alpha val="25098"/>
              </a:srgbClr>
            </a:solidFill>
          </p:spPr>
        </p:sp>
      </p:grpSp>
      <p:sp>
        <p:nvSpPr>
          <p:cNvPr name="TextBox 15" id="15"/>
          <p:cNvSpPr txBox="true"/>
          <p:nvPr/>
        </p:nvSpPr>
        <p:spPr>
          <a:xfrm rot="0">
            <a:off x="2574768" y="2494413"/>
            <a:ext cx="11861196" cy="866775"/>
          </a:xfrm>
          <a:prstGeom prst="rect">
            <a:avLst/>
          </a:prstGeom>
        </p:spPr>
        <p:txBody>
          <a:bodyPr anchor="t" rtlCol="false" tIns="0" lIns="0" bIns="0" rIns="0">
            <a:spAutoFit/>
          </a:bodyPr>
          <a:lstStyle/>
          <a:p>
            <a:pPr algn="ctr">
              <a:lnSpc>
                <a:spcPts val="2280"/>
              </a:lnSpc>
            </a:pPr>
            <a:r>
              <a:rPr lang="en-US" sz="1900">
                <a:solidFill>
                  <a:srgbClr val="000000"/>
                </a:solidFill>
                <a:latin typeface="Arimo Bold"/>
                <a:ea typeface="Arimo Bold"/>
                <a:cs typeface="Arimo Bold"/>
                <a:sym typeface="Arimo Bold"/>
              </a:rPr>
              <a:t>l2 adds a penalty to the square of the model coefficients, Ridge shrinks the coefficients of less important features, but unlike Lasso, it does not shrink them to exactly zero. Instead, it reduces their impact without eliminating them.</a:t>
            </a:r>
          </a:p>
        </p:txBody>
      </p:sp>
      <p:sp>
        <p:nvSpPr>
          <p:cNvPr name="AutoShape 16" id="16"/>
          <p:cNvSpPr/>
          <p:nvPr/>
        </p:nvSpPr>
        <p:spPr>
          <a:xfrm flipH="true">
            <a:off x="5892718" y="3560996"/>
            <a:ext cx="3251282" cy="974572"/>
          </a:xfrm>
          <a:prstGeom prst="line">
            <a:avLst/>
          </a:prstGeom>
          <a:ln cap="rnd" w="9525">
            <a:solidFill>
              <a:srgbClr val="666666"/>
            </a:solidFill>
            <a:prstDash val="solid"/>
            <a:headEnd type="none" len="sm" w="sm"/>
            <a:tailEnd type="none" len="sm" w="sm"/>
          </a:ln>
        </p:spPr>
      </p:sp>
      <p:sp>
        <p:nvSpPr>
          <p:cNvPr name="AutoShape 17" id="17"/>
          <p:cNvSpPr/>
          <p:nvPr/>
        </p:nvSpPr>
        <p:spPr>
          <a:xfrm>
            <a:off x="9144000" y="3560996"/>
            <a:ext cx="2757534" cy="974572"/>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77468" y="1786816"/>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1022907"/>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3-Random Forest</a:t>
            </a:r>
          </a:p>
        </p:txBody>
      </p:sp>
      <p:grpSp>
        <p:nvGrpSpPr>
          <p:cNvPr name="Group 3" id="3"/>
          <p:cNvGrpSpPr/>
          <p:nvPr/>
        </p:nvGrpSpPr>
        <p:grpSpPr>
          <a:xfrm rot="0">
            <a:off x="9753600" y="4587630"/>
            <a:ext cx="7639200" cy="5540970"/>
            <a:chOff x="0" y="0"/>
            <a:chExt cx="10185600" cy="7387960"/>
          </a:xfrm>
        </p:grpSpPr>
        <p:sp>
          <p:nvSpPr>
            <p:cNvPr name="Freeform 4" id="4"/>
            <p:cNvSpPr/>
            <p:nvPr/>
          </p:nvSpPr>
          <p:spPr>
            <a:xfrm flipH="false" flipV="false" rot="0">
              <a:off x="0" y="0"/>
              <a:ext cx="10185654" cy="7387972"/>
            </a:xfrm>
            <a:custGeom>
              <a:avLst/>
              <a:gdLst/>
              <a:ahLst/>
              <a:cxnLst/>
              <a:rect r="r" b="b" t="t" l="l"/>
              <a:pathLst>
                <a:path h="7387972" w="10185654">
                  <a:moveTo>
                    <a:pt x="0" y="1231383"/>
                  </a:moveTo>
                  <a:cubicBezTo>
                    <a:pt x="0" y="551228"/>
                    <a:pt x="431673" y="0"/>
                    <a:pt x="964311" y="0"/>
                  </a:cubicBezTo>
                  <a:lnTo>
                    <a:pt x="9221343" y="0"/>
                  </a:lnTo>
                  <a:cubicBezTo>
                    <a:pt x="9753854" y="0"/>
                    <a:pt x="10185654" y="551228"/>
                    <a:pt x="10185654" y="1231383"/>
                  </a:cubicBezTo>
                  <a:lnTo>
                    <a:pt x="10185654" y="6156592"/>
                  </a:lnTo>
                  <a:cubicBezTo>
                    <a:pt x="10185654" y="6836587"/>
                    <a:pt x="9753981" y="7387972"/>
                    <a:pt x="9221343" y="7387972"/>
                  </a:cubicBezTo>
                  <a:lnTo>
                    <a:pt x="964311" y="7387972"/>
                  </a:lnTo>
                  <a:cubicBezTo>
                    <a:pt x="431673" y="7387972"/>
                    <a:pt x="0" y="6836586"/>
                    <a:pt x="0" y="6156592"/>
                  </a:cubicBezTo>
                  <a:close/>
                </a:path>
              </a:pathLst>
            </a:custGeom>
            <a:solidFill>
              <a:srgbClr val="EA4827">
                <a:alpha val="25098"/>
              </a:srgbClr>
            </a:solidFill>
          </p:spPr>
        </p:sp>
      </p:grpSp>
      <p:grpSp>
        <p:nvGrpSpPr>
          <p:cNvPr name="Group 5" id="5"/>
          <p:cNvGrpSpPr/>
          <p:nvPr/>
        </p:nvGrpSpPr>
        <p:grpSpPr>
          <a:xfrm rot="0">
            <a:off x="866166" y="4578193"/>
            <a:ext cx="7639200" cy="5550407"/>
            <a:chOff x="0" y="0"/>
            <a:chExt cx="10185600" cy="7400543"/>
          </a:xfrm>
        </p:grpSpPr>
        <p:sp>
          <p:nvSpPr>
            <p:cNvPr name="Freeform 6" id="6"/>
            <p:cNvSpPr/>
            <p:nvPr/>
          </p:nvSpPr>
          <p:spPr>
            <a:xfrm flipH="false" flipV="false" rot="0">
              <a:off x="0" y="0"/>
              <a:ext cx="10185654" cy="7400555"/>
            </a:xfrm>
            <a:custGeom>
              <a:avLst/>
              <a:gdLst/>
              <a:ahLst/>
              <a:cxnLst/>
              <a:rect r="r" b="b" t="t" l="l"/>
              <a:pathLst>
                <a:path h="7400555" w="10185654">
                  <a:moveTo>
                    <a:pt x="0" y="1233481"/>
                  </a:moveTo>
                  <a:cubicBezTo>
                    <a:pt x="0" y="552167"/>
                    <a:pt x="431673" y="0"/>
                    <a:pt x="964311" y="0"/>
                  </a:cubicBezTo>
                  <a:lnTo>
                    <a:pt x="9221343" y="0"/>
                  </a:lnTo>
                  <a:cubicBezTo>
                    <a:pt x="9753854" y="0"/>
                    <a:pt x="10185654" y="552167"/>
                    <a:pt x="10185654" y="1233481"/>
                  </a:cubicBezTo>
                  <a:lnTo>
                    <a:pt x="10185654" y="6167078"/>
                  </a:lnTo>
                  <a:cubicBezTo>
                    <a:pt x="10185654" y="6848230"/>
                    <a:pt x="9753981" y="7400555"/>
                    <a:pt x="9221343" y="7400555"/>
                  </a:cubicBezTo>
                  <a:lnTo>
                    <a:pt x="964311" y="7400555"/>
                  </a:lnTo>
                  <a:cubicBezTo>
                    <a:pt x="431673" y="7400554"/>
                    <a:pt x="0" y="6848229"/>
                    <a:pt x="0" y="6167078"/>
                  </a:cubicBezTo>
                  <a:close/>
                </a:path>
              </a:pathLst>
            </a:custGeom>
            <a:solidFill>
              <a:srgbClr val="C8FFB4">
                <a:alpha val="25098"/>
              </a:srgbClr>
            </a:solidFill>
          </p:spPr>
        </p:sp>
      </p:grpSp>
      <p:sp>
        <p:nvSpPr>
          <p:cNvPr name="TextBox 7" id="7"/>
          <p:cNvSpPr txBox="true"/>
          <p:nvPr/>
        </p:nvSpPr>
        <p:spPr>
          <a:xfrm rot="0">
            <a:off x="1482143" y="483393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253569" y="5365352"/>
            <a:ext cx="6370577" cy="4568190"/>
          </a:xfrm>
          <a:prstGeom prst="rect">
            <a:avLst/>
          </a:prstGeom>
        </p:spPr>
        <p:txBody>
          <a:bodyPr anchor="t" rtlCol="false" tIns="0" lIns="0" bIns="0" rIns="0">
            <a:spAutoFit/>
          </a:bodyPr>
          <a:lstStyle/>
          <a:p>
            <a:pPr algn="l" marL="388620" indent="-194310" lvl="1">
              <a:lnSpc>
                <a:spcPts val="2790"/>
              </a:lnSpc>
              <a:buFont typeface="Arial"/>
              <a:buChar char="•"/>
            </a:pPr>
            <a:r>
              <a:rPr lang="en-US" sz="1800">
                <a:solidFill>
                  <a:srgbClr val="000000"/>
                </a:solidFill>
                <a:latin typeface="Roboto Bold"/>
                <a:ea typeface="Roboto Bold"/>
                <a:cs typeface="Roboto Bold"/>
                <a:sym typeface="Roboto Bold"/>
              </a:rPr>
              <a:t>Handles Complex Relationships: </a:t>
            </a:r>
            <a:r>
              <a:rPr lang="en-US" sz="1800">
                <a:solidFill>
                  <a:srgbClr val="000000"/>
                </a:solidFill>
                <a:latin typeface="Roboto"/>
                <a:ea typeface="Roboto"/>
                <a:cs typeface="Roboto"/>
                <a:sym typeface="Roboto"/>
              </a:rPr>
              <a:t>Random Forests can capture non-linear interactions between features, making them suitable for complex datasets.</a:t>
            </a:r>
          </a:p>
          <a:p>
            <a:pPr algn="l" marL="388620" indent="-194310" lvl="1">
              <a:lnSpc>
                <a:spcPts val="2790"/>
              </a:lnSpc>
              <a:buFont typeface="Arial"/>
              <a:buChar char="•"/>
            </a:pPr>
            <a:r>
              <a:rPr lang="en-US" sz="1800">
                <a:solidFill>
                  <a:srgbClr val="000000"/>
                </a:solidFill>
                <a:latin typeface="Roboto Bold"/>
                <a:ea typeface="Roboto Bold"/>
                <a:cs typeface="Roboto Bold"/>
                <a:sym typeface="Roboto Bold"/>
              </a:rPr>
              <a:t>Robust to Multicollinearity:</a:t>
            </a:r>
            <a:r>
              <a:rPr lang="en-US" sz="1800">
                <a:solidFill>
                  <a:srgbClr val="000000"/>
                </a:solidFill>
                <a:latin typeface="Roboto"/>
                <a:ea typeface="Roboto"/>
                <a:cs typeface="Roboto"/>
                <a:sym typeface="Roboto"/>
              </a:rPr>
              <a:t> They handle correlated features well because each decision tree is built on a random subset of features, reducing bias from multicollinearity.</a:t>
            </a:r>
          </a:p>
          <a:p>
            <a:pPr algn="l" marL="388620" indent="-194310" lvl="1">
              <a:lnSpc>
                <a:spcPts val="2790"/>
              </a:lnSpc>
              <a:buFont typeface="Arial"/>
              <a:buChar char="•"/>
            </a:pPr>
            <a:r>
              <a:rPr lang="en-US" sz="1800">
                <a:solidFill>
                  <a:srgbClr val="000000"/>
                </a:solidFill>
                <a:latin typeface="Roboto"/>
                <a:ea typeface="Roboto"/>
                <a:cs typeface="Roboto"/>
                <a:sym typeface="Roboto"/>
              </a:rPr>
              <a:t>Random Forests can process datasets with many features and identify the most important ones without the need for separate feature selection algorithms.</a:t>
            </a:r>
          </a:p>
          <a:p>
            <a:pPr algn="l" marL="388620" indent="-194310" lvl="1">
              <a:lnSpc>
                <a:spcPts val="2790"/>
              </a:lnSpc>
              <a:buFont typeface="Arial"/>
              <a:buChar char="•"/>
            </a:pPr>
            <a:r>
              <a:rPr lang="en-US" sz="1800">
                <a:solidFill>
                  <a:srgbClr val="000000"/>
                </a:solidFill>
                <a:latin typeface="Roboto Bold"/>
                <a:ea typeface="Roboto Bold"/>
                <a:cs typeface="Roboto Bold"/>
                <a:sym typeface="Roboto Bold"/>
              </a:rPr>
              <a:t>Versatile:</a:t>
            </a:r>
            <a:r>
              <a:rPr lang="en-US" sz="1800">
                <a:solidFill>
                  <a:srgbClr val="000000"/>
                </a:solidFill>
                <a:latin typeface="Roboto"/>
                <a:ea typeface="Roboto"/>
                <a:cs typeface="Roboto"/>
                <a:sym typeface="Roboto"/>
              </a:rPr>
              <a:t> They work for both classification and regression tasks, making them a flexible tool for different types of data.</a:t>
            </a:r>
          </a:p>
        </p:txBody>
      </p:sp>
      <p:sp>
        <p:nvSpPr>
          <p:cNvPr name="TextBox 9" id="9"/>
          <p:cNvSpPr txBox="true"/>
          <p:nvPr/>
        </p:nvSpPr>
        <p:spPr>
          <a:xfrm rot="0">
            <a:off x="10238994" y="486052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29825" y="5308202"/>
            <a:ext cx="6953256" cy="4168521"/>
          </a:xfrm>
          <a:prstGeom prst="rect">
            <a:avLst/>
          </a:prstGeom>
        </p:spPr>
        <p:txBody>
          <a:bodyPr anchor="t" rtlCol="false" tIns="0" lIns="0" bIns="0" rIns="0">
            <a:spAutoFit/>
          </a:bodyPr>
          <a:lstStyle/>
          <a:p>
            <a:pPr algn="l" marL="388620" indent="-194310" lvl="1">
              <a:lnSpc>
                <a:spcPts val="3312"/>
              </a:lnSpc>
              <a:buFont typeface="Arial"/>
              <a:buChar char="•"/>
            </a:pPr>
            <a:r>
              <a:rPr lang="en-US" sz="1800">
                <a:solidFill>
                  <a:srgbClr val="000000"/>
                </a:solidFill>
                <a:latin typeface="Roboto Bold"/>
                <a:ea typeface="Roboto Bold"/>
                <a:cs typeface="Roboto Bold"/>
                <a:sym typeface="Roboto Bold"/>
              </a:rPr>
              <a:t>Biased Toward Features with More Levels: </a:t>
            </a:r>
            <a:r>
              <a:rPr lang="en-US" sz="1800">
                <a:solidFill>
                  <a:srgbClr val="000000"/>
                </a:solidFill>
                <a:latin typeface="Roboto"/>
                <a:ea typeface="Roboto"/>
                <a:cs typeface="Roboto"/>
                <a:sym typeface="Roboto"/>
              </a:rPr>
              <a:t>Random Forests may give more importance to features with more categories or levels, even if they are not necessarily more informative.</a:t>
            </a:r>
          </a:p>
          <a:p>
            <a:pPr algn="l" marL="388620" indent="-194310" lvl="1">
              <a:lnSpc>
                <a:spcPts val="3312"/>
              </a:lnSpc>
              <a:buFont typeface="Arial"/>
              <a:buChar char="•"/>
            </a:pPr>
            <a:r>
              <a:rPr lang="en-US" sz="1800">
                <a:solidFill>
                  <a:srgbClr val="000000"/>
                </a:solidFill>
                <a:latin typeface="Roboto Bold"/>
                <a:ea typeface="Roboto Bold"/>
                <a:cs typeface="Roboto Bold"/>
                <a:sym typeface="Roboto Bold"/>
              </a:rPr>
              <a:t>Computationally Intensive: </a:t>
            </a:r>
            <a:r>
              <a:rPr lang="en-US" sz="1800">
                <a:solidFill>
                  <a:srgbClr val="000000"/>
                </a:solidFill>
                <a:latin typeface="Roboto"/>
                <a:ea typeface="Roboto"/>
                <a:cs typeface="Roboto"/>
                <a:sym typeface="Roboto"/>
              </a:rPr>
              <a:t>Training Random Forests, especially with large datasets or many trees, can be computationally expensive and time-consuming.</a:t>
            </a:r>
          </a:p>
          <a:p>
            <a:pPr algn="l" marL="388620" indent="-194310" lvl="1">
              <a:lnSpc>
                <a:spcPts val="3312"/>
              </a:lnSpc>
              <a:buFont typeface="Arial"/>
              <a:buChar char="•"/>
            </a:pPr>
            <a:r>
              <a:rPr lang="en-US" sz="1800">
                <a:solidFill>
                  <a:srgbClr val="000000"/>
                </a:solidFill>
                <a:latin typeface="Roboto Bold"/>
                <a:ea typeface="Roboto Bold"/>
                <a:cs typeface="Roboto Bold"/>
                <a:sym typeface="Roboto Bold"/>
              </a:rPr>
              <a:t>Less Interpretability:</a:t>
            </a:r>
            <a:r>
              <a:rPr lang="en-US" sz="1800">
                <a:solidFill>
                  <a:srgbClr val="000000"/>
                </a:solidFill>
                <a:latin typeface="Roboto"/>
                <a:ea typeface="Roboto"/>
                <a:cs typeface="Roboto"/>
                <a:sym typeface="Roboto"/>
              </a:rPr>
              <a:t> While feature importance is provided, Random Forests are less interpretable than linear models because they aggregate information across multiple decision trees.</a:t>
            </a:r>
          </a:p>
        </p:txBody>
      </p:sp>
      <p:sp>
        <p:nvSpPr>
          <p:cNvPr name="Freeform 11" id="11"/>
          <p:cNvSpPr/>
          <p:nvPr/>
        </p:nvSpPr>
        <p:spPr>
          <a:xfrm flipH="false" flipV="false" rot="0">
            <a:off x="7417866" y="4927202"/>
            <a:ext cx="734982" cy="734982"/>
          </a:xfrm>
          <a:custGeom>
            <a:avLst/>
            <a:gdLst/>
            <a:ahLst/>
            <a:cxnLst/>
            <a:rect r="r" b="b" t="t" l="l"/>
            <a:pathLst>
              <a:path h="734982" w="734982">
                <a:moveTo>
                  <a:pt x="0" y="0"/>
                </a:moveTo>
                <a:lnTo>
                  <a:pt x="734982" y="0"/>
                </a:lnTo>
                <a:lnTo>
                  <a:pt x="734982" y="734982"/>
                </a:lnTo>
                <a:lnTo>
                  <a:pt x="0" y="734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04575" y="475352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336038" y="2367394"/>
            <a:ext cx="13615923" cy="1193603"/>
            <a:chOff x="0" y="0"/>
            <a:chExt cx="18154564" cy="1591470"/>
          </a:xfrm>
        </p:grpSpPr>
        <p:sp>
          <p:nvSpPr>
            <p:cNvPr name="Freeform 14" id="14"/>
            <p:cNvSpPr/>
            <p:nvPr/>
          </p:nvSpPr>
          <p:spPr>
            <a:xfrm flipH="false" flipV="false" rot="0">
              <a:off x="0" y="0"/>
              <a:ext cx="18154569" cy="1591584"/>
            </a:xfrm>
            <a:custGeom>
              <a:avLst/>
              <a:gdLst/>
              <a:ahLst/>
              <a:cxnLst/>
              <a:rect r="r" b="b" t="t" l="l"/>
              <a:pathLst>
                <a:path h="1591584" w="18154569">
                  <a:moveTo>
                    <a:pt x="0" y="795799"/>
                  </a:moveTo>
                  <a:cubicBezTo>
                    <a:pt x="0" y="356266"/>
                    <a:pt x="322157" y="0"/>
                    <a:pt x="719608" y="0"/>
                  </a:cubicBezTo>
                  <a:lnTo>
                    <a:pt x="17434961" y="0"/>
                  </a:lnTo>
                  <a:cubicBezTo>
                    <a:pt x="17832411" y="0"/>
                    <a:pt x="18154569" y="356266"/>
                    <a:pt x="18154569" y="795799"/>
                  </a:cubicBezTo>
                  <a:cubicBezTo>
                    <a:pt x="18154569" y="1235332"/>
                    <a:pt x="17832411" y="1591584"/>
                    <a:pt x="17434961" y="1591584"/>
                  </a:cubicBezTo>
                  <a:lnTo>
                    <a:pt x="719608" y="1591584"/>
                  </a:lnTo>
                  <a:cubicBezTo>
                    <a:pt x="322157" y="1591455"/>
                    <a:pt x="0" y="1235189"/>
                    <a:pt x="0" y="795799"/>
                  </a:cubicBezTo>
                  <a:close/>
                </a:path>
              </a:pathLst>
            </a:custGeom>
            <a:solidFill>
              <a:srgbClr val="E4EA27">
                <a:alpha val="25098"/>
              </a:srgbClr>
            </a:solidFill>
          </p:spPr>
        </p:sp>
      </p:grpSp>
      <p:sp>
        <p:nvSpPr>
          <p:cNvPr name="TextBox 15" id="15"/>
          <p:cNvSpPr txBox="true"/>
          <p:nvPr/>
        </p:nvSpPr>
        <p:spPr>
          <a:xfrm rot="0">
            <a:off x="2574768" y="2494413"/>
            <a:ext cx="11861196" cy="866775"/>
          </a:xfrm>
          <a:prstGeom prst="rect">
            <a:avLst/>
          </a:prstGeom>
        </p:spPr>
        <p:txBody>
          <a:bodyPr anchor="t" rtlCol="false" tIns="0" lIns="0" bIns="0" rIns="0">
            <a:spAutoFit/>
          </a:bodyPr>
          <a:lstStyle/>
          <a:p>
            <a:pPr algn="ctr">
              <a:lnSpc>
                <a:spcPts val="2280"/>
              </a:lnSpc>
            </a:pPr>
            <a:r>
              <a:rPr lang="en-US" sz="1900">
                <a:solidFill>
                  <a:srgbClr val="000000"/>
                </a:solidFill>
                <a:latin typeface="Arimo Bold"/>
                <a:ea typeface="Arimo Bold"/>
                <a:cs typeface="Arimo Bold"/>
                <a:sym typeface="Arimo Bold"/>
              </a:rPr>
              <a:t> Random Forest an ensemble learning method, is widely used for feature selection due to its inherent ability to rank features based on their importance, is a popular method that leverages the inherent properties of the Random Forest algorithm to identify the most important features in a dataset</a:t>
            </a:r>
          </a:p>
        </p:txBody>
      </p:sp>
      <p:sp>
        <p:nvSpPr>
          <p:cNvPr name="AutoShape 16" id="16"/>
          <p:cNvSpPr/>
          <p:nvPr/>
        </p:nvSpPr>
        <p:spPr>
          <a:xfrm flipH="true">
            <a:off x="5892718" y="3560996"/>
            <a:ext cx="3251282" cy="974572"/>
          </a:xfrm>
          <a:prstGeom prst="line">
            <a:avLst/>
          </a:prstGeom>
          <a:ln cap="rnd" w="9525">
            <a:solidFill>
              <a:srgbClr val="666666"/>
            </a:solidFill>
            <a:prstDash val="solid"/>
            <a:headEnd type="none" len="sm" w="sm"/>
            <a:tailEnd type="none" len="sm" w="sm"/>
          </a:ln>
        </p:spPr>
      </p:sp>
      <p:sp>
        <p:nvSpPr>
          <p:cNvPr name="AutoShape 17" id="17"/>
          <p:cNvSpPr/>
          <p:nvPr/>
        </p:nvSpPr>
        <p:spPr>
          <a:xfrm>
            <a:off x="9144000" y="3560996"/>
            <a:ext cx="2757534" cy="974572"/>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77468" y="1786816"/>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1914351" y="2766591"/>
            <a:ext cx="7382884" cy="2506284"/>
          </a:xfrm>
          <a:prstGeom prst="rect">
            <a:avLst/>
          </a:prstGeom>
        </p:spPr>
        <p:txBody>
          <a:bodyPr anchor="t" rtlCol="false" tIns="0" lIns="0" bIns="0" rIns="0">
            <a:spAutoFit/>
          </a:bodyPr>
          <a:lstStyle/>
          <a:p>
            <a:pPr algn="ctr" marL="0" indent="0" lvl="0">
              <a:lnSpc>
                <a:spcPts val="16889"/>
              </a:lnSpc>
              <a:spcBef>
                <a:spcPct val="0"/>
              </a:spcBef>
            </a:pPr>
            <a:r>
              <a:rPr lang="en-US" sz="23458">
                <a:solidFill>
                  <a:srgbClr val="6866E1"/>
                </a:solidFill>
                <a:latin typeface="Computer Says No"/>
                <a:ea typeface="Computer Says No"/>
                <a:cs typeface="Computer Says No"/>
                <a:sym typeface="Computer Says No"/>
              </a:rPr>
              <a:t>COMPARE</a:t>
            </a:r>
          </a:p>
        </p:txBody>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025300" y="2834550"/>
            <a:ext cx="5337000" cy="6400800"/>
            <a:chOff x="0" y="0"/>
            <a:chExt cx="7116000" cy="8534400"/>
          </a:xfrm>
        </p:grpSpPr>
        <p:sp>
          <p:nvSpPr>
            <p:cNvPr name="Freeform 3" id="3"/>
            <p:cNvSpPr/>
            <p:nvPr/>
          </p:nvSpPr>
          <p:spPr>
            <a:xfrm flipH="false" flipV="false" rot="0">
              <a:off x="0" y="0"/>
              <a:ext cx="7115937" cy="8534400"/>
            </a:xfrm>
            <a:custGeom>
              <a:avLst/>
              <a:gdLst/>
              <a:ahLst/>
              <a:cxnLst/>
              <a:rect r="r" b="b" t="t" l="l"/>
              <a:pathLst>
                <a:path h="8534400" w="7115937">
                  <a:moveTo>
                    <a:pt x="0" y="0"/>
                  </a:moveTo>
                  <a:lnTo>
                    <a:pt x="7115937" y="0"/>
                  </a:lnTo>
                  <a:lnTo>
                    <a:pt x="7115937" y="8534400"/>
                  </a:lnTo>
                  <a:lnTo>
                    <a:pt x="0" y="8534400"/>
                  </a:lnTo>
                  <a:close/>
                </a:path>
              </a:pathLst>
            </a:custGeom>
            <a:solidFill>
              <a:srgbClr val="2776EA">
                <a:alpha val="12157"/>
              </a:srgbClr>
            </a:solidFill>
          </p:spPr>
        </p:sp>
      </p:grpSp>
      <p:grpSp>
        <p:nvGrpSpPr>
          <p:cNvPr name="Group 4" id="4"/>
          <p:cNvGrpSpPr/>
          <p:nvPr/>
        </p:nvGrpSpPr>
        <p:grpSpPr>
          <a:xfrm rot="0">
            <a:off x="949600" y="2834550"/>
            <a:ext cx="5337000" cy="6400800"/>
            <a:chOff x="0" y="0"/>
            <a:chExt cx="7116000" cy="8534400"/>
          </a:xfrm>
        </p:grpSpPr>
        <p:sp>
          <p:nvSpPr>
            <p:cNvPr name="Freeform 5" id="5"/>
            <p:cNvSpPr/>
            <p:nvPr/>
          </p:nvSpPr>
          <p:spPr>
            <a:xfrm flipH="false" flipV="false" rot="0">
              <a:off x="0" y="0"/>
              <a:ext cx="7115937" cy="8534400"/>
            </a:xfrm>
            <a:custGeom>
              <a:avLst/>
              <a:gdLst/>
              <a:ahLst/>
              <a:cxnLst/>
              <a:rect r="r" b="b" t="t" l="l"/>
              <a:pathLst>
                <a:path h="8534400" w="7115937">
                  <a:moveTo>
                    <a:pt x="0" y="0"/>
                  </a:moveTo>
                  <a:lnTo>
                    <a:pt x="7115937" y="0"/>
                  </a:lnTo>
                  <a:lnTo>
                    <a:pt x="7115937" y="8534400"/>
                  </a:lnTo>
                  <a:lnTo>
                    <a:pt x="0" y="8534400"/>
                  </a:lnTo>
                  <a:close/>
                </a:path>
              </a:pathLst>
            </a:custGeom>
            <a:solidFill>
              <a:srgbClr val="E4EA27">
                <a:alpha val="12157"/>
              </a:srgbClr>
            </a:solidFill>
          </p:spPr>
        </p:sp>
      </p:grpSp>
      <p:sp>
        <p:nvSpPr>
          <p:cNvPr name="TextBox 6" id="6"/>
          <p:cNvSpPr txBox="true"/>
          <p:nvPr/>
        </p:nvSpPr>
        <p:spPr>
          <a:xfrm rot="0">
            <a:off x="1005825" y="732388"/>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Feature method</a:t>
            </a:r>
          </a:p>
        </p:txBody>
      </p:sp>
      <p:grpSp>
        <p:nvGrpSpPr>
          <p:cNvPr name="Group 7" id="7"/>
          <p:cNvGrpSpPr/>
          <p:nvPr/>
        </p:nvGrpSpPr>
        <p:grpSpPr>
          <a:xfrm rot="0">
            <a:off x="949600" y="2295600"/>
            <a:ext cx="5337000" cy="1121400"/>
            <a:chOff x="0" y="0"/>
            <a:chExt cx="7116000" cy="1495200"/>
          </a:xfrm>
        </p:grpSpPr>
        <p:sp>
          <p:nvSpPr>
            <p:cNvPr name="Freeform 8" id="8"/>
            <p:cNvSpPr/>
            <p:nvPr/>
          </p:nvSpPr>
          <p:spPr>
            <a:xfrm flipH="false" flipV="false" rot="0">
              <a:off x="0" y="0"/>
              <a:ext cx="7116064" cy="1495298"/>
            </a:xfrm>
            <a:custGeom>
              <a:avLst/>
              <a:gdLst/>
              <a:ahLst/>
              <a:cxnLst/>
              <a:rect r="r" b="b" t="t" l="l"/>
              <a:pathLst>
                <a:path h="1495298" w="7116064">
                  <a:moveTo>
                    <a:pt x="0" y="747649"/>
                  </a:moveTo>
                  <a:cubicBezTo>
                    <a:pt x="0" y="334772"/>
                    <a:pt x="334772" y="0"/>
                    <a:pt x="747649" y="0"/>
                  </a:cubicBezTo>
                  <a:lnTo>
                    <a:pt x="6368415" y="0"/>
                  </a:lnTo>
                  <a:cubicBezTo>
                    <a:pt x="6781292" y="0"/>
                    <a:pt x="7116064" y="334772"/>
                    <a:pt x="7116064" y="747649"/>
                  </a:cubicBezTo>
                  <a:cubicBezTo>
                    <a:pt x="7116064" y="1160526"/>
                    <a:pt x="6781292" y="1495298"/>
                    <a:pt x="6368415" y="1495298"/>
                  </a:cubicBezTo>
                  <a:lnTo>
                    <a:pt x="747649" y="1495298"/>
                  </a:lnTo>
                  <a:cubicBezTo>
                    <a:pt x="334772" y="1495171"/>
                    <a:pt x="0" y="1160526"/>
                    <a:pt x="0" y="747649"/>
                  </a:cubicBezTo>
                  <a:close/>
                </a:path>
              </a:pathLst>
            </a:custGeom>
            <a:solidFill>
              <a:srgbClr val="E4EA27"/>
            </a:solidFill>
          </p:spPr>
        </p:sp>
      </p:grpSp>
      <p:grpSp>
        <p:nvGrpSpPr>
          <p:cNvPr name="Group 9" id="9"/>
          <p:cNvGrpSpPr/>
          <p:nvPr/>
        </p:nvGrpSpPr>
        <p:grpSpPr>
          <a:xfrm rot="0">
            <a:off x="6487426" y="2295600"/>
            <a:ext cx="5337000" cy="1121400"/>
            <a:chOff x="0" y="0"/>
            <a:chExt cx="7116000" cy="1495200"/>
          </a:xfrm>
        </p:grpSpPr>
        <p:sp>
          <p:nvSpPr>
            <p:cNvPr name="Freeform 10" id="10"/>
            <p:cNvSpPr/>
            <p:nvPr/>
          </p:nvSpPr>
          <p:spPr>
            <a:xfrm flipH="false" flipV="false" rot="0">
              <a:off x="0" y="0"/>
              <a:ext cx="7116064" cy="1495298"/>
            </a:xfrm>
            <a:custGeom>
              <a:avLst/>
              <a:gdLst/>
              <a:ahLst/>
              <a:cxnLst/>
              <a:rect r="r" b="b" t="t" l="l"/>
              <a:pathLst>
                <a:path h="1495298" w="7116064">
                  <a:moveTo>
                    <a:pt x="0" y="747649"/>
                  </a:moveTo>
                  <a:cubicBezTo>
                    <a:pt x="0" y="334772"/>
                    <a:pt x="334772" y="0"/>
                    <a:pt x="747649" y="0"/>
                  </a:cubicBezTo>
                  <a:lnTo>
                    <a:pt x="6368415" y="0"/>
                  </a:lnTo>
                  <a:cubicBezTo>
                    <a:pt x="6781292" y="0"/>
                    <a:pt x="7116064" y="334772"/>
                    <a:pt x="7116064" y="747649"/>
                  </a:cubicBezTo>
                  <a:cubicBezTo>
                    <a:pt x="7116064" y="1160526"/>
                    <a:pt x="6781292" y="1495298"/>
                    <a:pt x="6368415" y="1495298"/>
                  </a:cubicBezTo>
                  <a:lnTo>
                    <a:pt x="747649" y="1495298"/>
                  </a:lnTo>
                  <a:cubicBezTo>
                    <a:pt x="334772" y="1495171"/>
                    <a:pt x="0" y="1160526"/>
                    <a:pt x="0" y="747649"/>
                  </a:cubicBezTo>
                  <a:close/>
                </a:path>
              </a:pathLst>
            </a:custGeom>
            <a:solidFill>
              <a:srgbClr val="45818E"/>
            </a:solidFill>
          </p:spPr>
        </p:sp>
      </p:grpSp>
      <p:grpSp>
        <p:nvGrpSpPr>
          <p:cNvPr name="Group 11" id="11"/>
          <p:cNvGrpSpPr/>
          <p:nvPr/>
        </p:nvGrpSpPr>
        <p:grpSpPr>
          <a:xfrm rot="0">
            <a:off x="12271198" y="2264325"/>
            <a:ext cx="5337000" cy="1121400"/>
            <a:chOff x="0" y="0"/>
            <a:chExt cx="7116000" cy="1495200"/>
          </a:xfrm>
        </p:grpSpPr>
        <p:sp>
          <p:nvSpPr>
            <p:cNvPr name="Freeform 12" id="12"/>
            <p:cNvSpPr/>
            <p:nvPr/>
          </p:nvSpPr>
          <p:spPr>
            <a:xfrm flipH="false" flipV="false" rot="0">
              <a:off x="0" y="0"/>
              <a:ext cx="7116064" cy="1495298"/>
            </a:xfrm>
            <a:custGeom>
              <a:avLst/>
              <a:gdLst/>
              <a:ahLst/>
              <a:cxnLst/>
              <a:rect r="r" b="b" t="t" l="l"/>
              <a:pathLst>
                <a:path h="1495298" w="7116064">
                  <a:moveTo>
                    <a:pt x="0" y="747649"/>
                  </a:moveTo>
                  <a:cubicBezTo>
                    <a:pt x="0" y="334772"/>
                    <a:pt x="334772" y="0"/>
                    <a:pt x="747649" y="0"/>
                  </a:cubicBezTo>
                  <a:lnTo>
                    <a:pt x="6368415" y="0"/>
                  </a:lnTo>
                  <a:cubicBezTo>
                    <a:pt x="6781292" y="0"/>
                    <a:pt x="7116064" y="334772"/>
                    <a:pt x="7116064" y="747649"/>
                  </a:cubicBezTo>
                  <a:cubicBezTo>
                    <a:pt x="7116064" y="1160526"/>
                    <a:pt x="6781292" y="1495298"/>
                    <a:pt x="6368415" y="1495298"/>
                  </a:cubicBezTo>
                  <a:lnTo>
                    <a:pt x="747649" y="1495298"/>
                  </a:lnTo>
                  <a:cubicBezTo>
                    <a:pt x="334772" y="1495171"/>
                    <a:pt x="0" y="1160526"/>
                    <a:pt x="0" y="747649"/>
                  </a:cubicBezTo>
                  <a:close/>
                </a:path>
              </a:pathLst>
            </a:custGeom>
            <a:solidFill>
              <a:srgbClr val="2776EA"/>
            </a:solidFill>
          </p:spPr>
        </p:sp>
      </p:grpSp>
      <p:sp>
        <p:nvSpPr>
          <p:cNvPr name="TextBox 13" id="13"/>
          <p:cNvSpPr txBox="true"/>
          <p:nvPr/>
        </p:nvSpPr>
        <p:spPr>
          <a:xfrm rot="0">
            <a:off x="1469073" y="2556113"/>
            <a:ext cx="4297950"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Filter Method:</a:t>
            </a:r>
          </a:p>
        </p:txBody>
      </p:sp>
      <p:sp>
        <p:nvSpPr>
          <p:cNvPr name="TextBox 14" id="14"/>
          <p:cNvSpPr txBox="true"/>
          <p:nvPr/>
        </p:nvSpPr>
        <p:spPr>
          <a:xfrm rot="0">
            <a:off x="1469073" y="3696181"/>
            <a:ext cx="4045950" cy="4591812"/>
          </a:xfrm>
          <a:prstGeom prst="rect">
            <a:avLst/>
          </a:prstGeom>
        </p:spPr>
        <p:txBody>
          <a:bodyPr anchor="t" rtlCol="false" tIns="0" lIns="0" bIns="0" rIns="0">
            <a:spAutoFit/>
          </a:bodyPr>
          <a:lstStyle/>
          <a:p>
            <a:pPr algn="l" marL="453390" indent="-226695" lvl="1">
              <a:lnSpc>
                <a:spcPts val="3339"/>
              </a:lnSpc>
              <a:buFont typeface="Arial"/>
              <a:buChar char="•"/>
            </a:pPr>
            <a:r>
              <a:rPr lang="en-US" sz="2100">
                <a:solidFill>
                  <a:srgbClr val="000000"/>
                </a:solidFill>
                <a:latin typeface="Arimo Bold"/>
                <a:ea typeface="Arimo Bold"/>
                <a:cs typeface="Arimo Bold"/>
                <a:sym typeface="Arimo Bold"/>
              </a:rPr>
              <a:t>Use for initial preprocessing and dimensionality reduction in high-dimensional datasets, especially when computational speed is crucial but not have good accuracy and help to understanding the rationale behind feature selection is crucial</a:t>
            </a:r>
          </a:p>
        </p:txBody>
      </p:sp>
      <p:sp>
        <p:nvSpPr>
          <p:cNvPr name="TextBox 15" id="15"/>
          <p:cNvSpPr txBox="true"/>
          <p:nvPr/>
        </p:nvSpPr>
        <p:spPr>
          <a:xfrm rot="0">
            <a:off x="7006897" y="2556113"/>
            <a:ext cx="4297950"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Wrapper Method: </a:t>
            </a:r>
          </a:p>
        </p:txBody>
      </p:sp>
      <p:sp>
        <p:nvSpPr>
          <p:cNvPr name="TextBox 16" id="16"/>
          <p:cNvSpPr txBox="true"/>
          <p:nvPr/>
        </p:nvSpPr>
        <p:spPr>
          <a:xfrm rot="0">
            <a:off x="12544747" y="2556113"/>
            <a:ext cx="4297950"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Embedded Method</a:t>
            </a:r>
          </a:p>
        </p:txBody>
      </p:sp>
      <p:sp>
        <p:nvSpPr>
          <p:cNvPr name="TextBox 17" id="17"/>
          <p:cNvSpPr txBox="true"/>
          <p:nvPr/>
        </p:nvSpPr>
        <p:spPr>
          <a:xfrm rot="0">
            <a:off x="12544825" y="3570409"/>
            <a:ext cx="4297950" cy="5430012"/>
          </a:xfrm>
          <a:prstGeom prst="rect">
            <a:avLst/>
          </a:prstGeom>
        </p:spPr>
        <p:txBody>
          <a:bodyPr anchor="t" rtlCol="false" tIns="0" lIns="0" bIns="0" rIns="0">
            <a:spAutoFit/>
          </a:bodyPr>
          <a:lstStyle/>
          <a:p>
            <a:pPr algn="l" marL="453390" indent="-226695" lvl="1">
              <a:lnSpc>
                <a:spcPts val="3339"/>
              </a:lnSpc>
              <a:buFont typeface="Arial"/>
              <a:buChar char="•"/>
            </a:pPr>
            <a:r>
              <a:rPr lang="en-US" sz="2100">
                <a:solidFill>
                  <a:srgbClr val="000000"/>
                </a:solidFill>
                <a:latin typeface="Arimo Bold"/>
                <a:ea typeface="Arimo Bold"/>
                <a:cs typeface="Arimo Bold"/>
                <a:sym typeface="Arimo Bold"/>
              </a:rPr>
              <a:t> Use when you want a feature selection method tightly integrated with the model training process It's especially effective when you want to reduce model complexity without a separate feature selection step and</a:t>
            </a:r>
            <a:r>
              <a:rPr lang="en-US" sz="2100">
                <a:solidFill>
                  <a:srgbClr val="000000"/>
                </a:solidFill>
                <a:latin typeface="Arimo Bold"/>
                <a:ea typeface="Arimo Bold"/>
                <a:cs typeface="Arimo Bold"/>
                <a:sym typeface="Arimo Bold"/>
              </a:rPr>
              <a:t> when went to building complex models like Lasso or Random Forests that automatically select important features </a:t>
            </a:r>
          </a:p>
        </p:txBody>
      </p:sp>
      <p:grpSp>
        <p:nvGrpSpPr>
          <p:cNvPr name="Group 18" id="18"/>
          <p:cNvGrpSpPr/>
          <p:nvPr/>
        </p:nvGrpSpPr>
        <p:grpSpPr>
          <a:xfrm rot="0">
            <a:off x="6496963" y="2825025"/>
            <a:ext cx="5337000" cy="6400800"/>
            <a:chOff x="0" y="0"/>
            <a:chExt cx="7116000" cy="8534400"/>
          </a:xfrm>
        </p:grpSpPr>
        <p:sp>
          <p:nvSpPr>
            <p:cNvPr name="Freeform 19" id="19"/>
            <p:cNvSpPr/>
            <p:nvPr/>
          </p:nvSpPr>
          <p:spPr>
            <a:xfrm flipH="false" flipV="false" rot="0">
              <a:off x="0" y="0"/>
              <a:ext cx="7115937" cy="8534400"/>
            </a:xfrm>
            <a:custGeom>
              <a:avLst/>
              <a:gdLst/>
              <a:ahLst/>
              <a:cxnLst/>
              <a:rect r="r" b="b" t="t" l="l"/>
              <a:pathLst>
                <a:path h="8534400" w="7115937">
                  <a:moveTo>
                    <a:pt x="0" y="0"/>
                  </a:moveTo>
                  <a:lnTo>
                    <a:pt x="7115937" y="0"/>
                  </a:lnTo>
                  <a:lnTo>
                    <a:pt x="7115937" y="8534400"/>
                  </a:lnTo>
                  <a:lnTo>
                    <a:pt x="0" y="8534400"/>
                  </a:lnTo>
                  <a:close/>
                </a:path>
              </a:pathLst>
            </a:custGeom>
            <a:solidFill>
              <a:srgbClr val="263238">
                <a:alpha val="12157"/>
              </a:srgbClr>
            </a:solidFill>
          </p:spPr>
        </p:sp>
      </p:grpSp>
      <p:sp>
        <p:nvSpPr>
          <p:cNvPr name="TextBox 20" id="20"/>
          <p:cNvSpPr txBox="true"/>
          <p:nvPr/>
        </p:nvSpPr>
        <p:spPr>
          <a:xfrm rot="0">
            <a:off x="6616239" y="3642932"/>
            <a:ext cx="5055521" cy="2915412"/>
          </a:xfrm>
          <a:prstGeom prst="rect">
            <a:avLst/>
          </a:prstGeom>
        </p:spPr>
        <p:txBody>
          <a:bodyPr anchor="t" rtlCol="false" tIns="0" lIns="0" bIns="0" rIns="0">
            <a:spAutoFit/>
          </a:bodyPr>
          <a:lstStyle/>
          <a:p>
            <a:pPr algn="l" marL="453390" indent="-226695" lvl="1">
              <a:lnSpc>
                <a:spcPts val="3339"/>
              </a:lnSpc>
              <a:buFont typeface="Arial"/>
              <a:buChar char="•"/>
            </a:pPr>
            <a:r>
              <a:rPr lang="en-US" sz="2100" strike="noStrike" u="none">
                <a:solidFill>
                  <a:srgbClr val="000000"/>
                </a:solidFill>
                <a:latin typeface="Arimo Bold"/>
                <a:ea typeface="Arimo Bold"/>
                <a:cs typeface="Arimo Bold"/>
                <a:sym typeface="Arimo Bold"/>
              </a:rPr>
              <a:t>Best suited for smaller datasets where feature interactions are important and computational cost is less of a concern and have a high accuracy are typically applied when accuracy is a priority over computation time</a:t>
            </a:r>
          </a:p>
        </p:txBody>
      </p:sp>
      <p:grpSp>
        <p:nvGrpSpPr>
          <p:cNvPr name="Group 21" id="21"/>
          <p:cNvGrpSpPr/>
          <p:nvPr/>
        </p:nvGrpSpPr>
        <p:grpSpPr>
          <a:xfrm rot="0">
            <a:off x="5773837" y="5679730"/>
            <a:ext cx="1025526" cy="1025526"/>
            <a:chOff x="0" y="0"/>
            <a:chExt cx="2199200" cy="2199200"/>
          </a:xfrm>
        </p:grpSpPr>
        <p:sp>
          <p:nvSpPr>
            <p:cNvPr name="Freeform 22" id="22"/>
            <p:cNvSpPr/>
            <p:nvPr/>
          </p:nvSpPr>
          <p:spPr>
            <a:xfrm flipH="false" flipV="false" rot="0">
              <a:off x="0" y="0"/>
              <a:ext cx="2199132" cy="2199132"/>
            </a:xfrm>
            <a:custGeom>
              <a:avLst/>
              <a:gdLst/>
              <a:ahLst/>
              <a:cxnLst/>
              <a:rect r="r" b="b" t="t" l="l"/>
              <a:pathLst>
                <a:path h="2199132" w="2199132">
                  <a:moveTo>
                    <a:pt x="0" y="1099566"/>
                  </a:moveTo>
                  <a:cubicBezTo>
                    <a:pt x="0" y="492252"/>
                    <a:pt x="492252" y="0"/>
                    <a:pt x="1099566" y="0"/>
                  </a:cubicBezTo>
                  <a:cubicBezTo>
                    <a:pt x="1706880" y="0"/>
                    <a:pt x="2199132" y="492252"/>
                    <a:pt x="2199132" y="1099566"/>
                  </a:cubicBezTo>
                  <a:cubicBezTo>
                    <a:pt x="2199132" y="1706880"/>
                    <a:pt x="1706880" y="2199132"/>
                    <a:pt x="1099566" y="2199132"/>
                  </a:cubicBezTo>
                  <a:cubicBezTo>
                    <a:pt x="492252" y="2199132"/>
                    <a:pt x="0" y="1706880"/>
                    <a:pt x="0" y="1099566"/>
                  </a:cubicBezTo>
                  <a:close/>
                </a:path>
              </a:pathLst>
            </a:custGeom>
            <a:solidFill>
              <a:srgbClr val="E4EA27"/>
            </a:solidFill>
          </p:spPr>
        </p:sp>
      </p:grpSp>
      <p:sp>
        <p:nvSpPr>
          <p:cNvPr name="TextBox 23" id="23"/>
          <p:cNvSpPr txBox="true"/>
          <p:nvPr/>
        </p:nvSpPr>
        <p:spPr>
          <a:xfrm rot="0">
            <a:off x="6093002" y="5958750"/>
            <a:ext cx="542288" cy="400812"/>
          </a:xfrm>
          <a:prstGeom prst="rect">
            <a:avLst/>
          </a:prstGeom>
        </p:spPr>
        <p:txBody>
          <a:bodyPr anchor="t" rtlCol="false" tIns="0" lIns="0" bIns="0" rIns="0">
            <a:spAutoFit/>
          </a:bodyPr>
          <a:lstStyle/>
          <a:p>
            <a:pPr algn="l">
              <a:lnSpc>
                <a:spcPts val="3339"/>
              </a:lnSpc>
            </a:pPr>
            <a:r>
              <a:rPr lang="en-US" sz="2100">
                <a:solidFill>
                  <a:srgbClr val="000000"/>
                </a:solidFill>
                <a:latin typeface="Arimo Bold"/>
                <a:ea typeface="Arimo Bold"/>
                <a:cs typeface="Arimo Bold"/>
                <a:sym typeface="Arimo Bold"/>
              </a:rPr>
              <a:t>VS</a:t>
            </a:r>
          </a:p>
        </p:txBody>
      </p:sp>
      <p:grpSp>
        <p:nvGrpSpPr>
          <p:cNvPr name="Group 24" id="24"/>
          <p:cNvGrpSpPr/>
          <p:nvPr/>
        </p:nvGrpSpPr>
        <p:grpSpPr>
          <a:xfrm rot="0">
            <a:off x="11407738" y="5708305"/>
            <a:ext cx="1025526" cy="1025526"/>
            <a:chOff x="0" y="0"/>
            <a:chExt cx="2199200" cy="2199200"/>
          </a:xfrm>
        </p:grpSpPr>
        <p:sp>
          <p:nvSpPr>
            <p:cNvPr name="Freeform 25" id="25"/>
            <p:cNvSpPr/>
            <p:nvPr/>
          </p:nvSpPr>
          <p:spPr>
            <a:xfrm flipH="false" flipV="false" rot="0">
              <a:off x="0" y="0"/>
              <a:ext cx="2199132" cy="2199132"/>
            </a:xfrm>
            <a:custGeom>
              <a:avLst/>
              <a:gdLst/>
              <a:ahLst/>
              <a:cxnLst/>
              <a:rect r="r" b="b" t="t" l="l"/>
              <a:pathLst>
                <a:path h="2199132" w="2199132">
                  <a:moveTo>
                    <a:pt x="0" y="1099566"/>
                  </a:moveTo>
                  <a:cubicBezTo>
                    <a:pt x="0" y="492252"/>
                    <a:pt x="492252" y="0"/>
                    <a:pt x="1099566" y="0"/>
                  </a:cubicBezTo>
                  <a:cubicBezTo>
                    <a:pt x="1706880" y="0"/>
                    <a:pt x="2199132" y="492252"/>
                    <a:pt x="2199132" y="1099566"/>
                  </a:cubicBezTo>
                  <a:cubicBezTo>
                    <a:pt x="2199132" y="1706880"/>
                    <a:pt x="1706880" y="2199132"/>
                    <a:pt x="1099566" y="2199132"/>
                  </a:cubicBezTo>
                  <a:cubicBezTo>
                    <a:pt x="492252" y="2199132"/>
                    <a:pt x="0" y="1706880"/>
                    <a:pt x="0" y="1099566"/>
                  </a:cubicBezTo>
                  <a:close/>
                </a:path>
              </a:pathLst>
            </a:custGeom>
            <a:solidFill>
              <a:srgbClr val="E4EA27"/>
            </a:solidFill>
          </p:spPr>
        </p:sp>
      </p:grpSp>
      <p:sp>
        <p:nvSpPr>
          <p:cNvPr name="TextBox 26" id="26"/>
          <p:cNvSpPr txBox="true"/>
          <p:nvPr/>
        </p:nvSpPr>
        <p:spPr>
          <a:xfrm rot="0">
            <a:off x="11728911" y="5949225"/>
            <a:ext cx="542288" cy="400812"/>
          </a:xfrm>
          <a:prstGeom prst="rect">
            <a:avLst/>
          </a:prstGeom>
        </p:spPr>
        <p:txBody>
          <a:bodyPr anchor="t" rtlCol="false" tIns="0" lIns="0" bIns="0" rIns="0">
            <a:spAutoFit/>
          </a:bodyPr>
          <a:lstStyle/>
          <a:p>
            <a:pPr algn="l">
              <a:lnSpc>
                <a:spcPts val="3339"/>
              </a:lnSpc>
            </a:pPr>
            <a:r>
              <a:rPr lang="en-US" sz="2100">
                <a:solidFill>
                  <a:srgbClr val="000000"/>
                </a:solidFill>
                <a:latin typeface="Arimo Bold"/>
                <a:ea typeface="Arimo Bold"/>
                <a:cs typeface="Arimo Bold"/>
                <a:sym typeface="Arimo Bold"/>
              </a:rPr>
              <a:t>VS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80598"/>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Table of contents</a:t>
            </a:r>
          </a:p>
        </p:txBody>
      </p:sp>
      <p:grpSp>
        <p:nvGrpSpPr>
          <p:cNvPr name="Group 3" id="3"/>
          <p:cNvGrpSpPr/>
          <p:nvPr/>
        </p:nvGrpSpPr>
        <p:grpSpPr>
          <a:xfrm rot="0">
            <a:off x="6546871" y="1659207"/>
            <a:ext cx="1192200" cy="1192200"/>
            <a:chOff x="0" y="0"/>
            <a:chExt cx="1589600" cy="1589600"/>
          </a:xfrm>
        </p:grpSpPr>
        <p:sp>
          <p:nvSpPr>
            <p:cNvPr name="Freeform 4" id="4"/>
            <p:cNvSpPr/>
            <p:nvPr/>
          </p:nvSpPr>
          <p:spPr>
            <a:xfrm flipH="false" flipV="false" rot="0">
              <a:off x="0" y="0"/>
              <a:ext cx="1589532" cy="1589532"/>
            </a:xfrm>
            <a:custGeom>
              <a:avLst/>
              <a:gdLst/>
              <a:ahLst/>
              <a:cxnLst/>
              <a:rect r="r" b="b" t="t" l="l"/>
              <a:pathLst>
                <a:path h="1589532" w="1589532">
                  <a:moveTo>
                    <a:pt x="0" y="794766"/>
                  </a:moveTo>
                  <a:cubicBezTo>
                    <a:pt x="0" y="355854"/>
                    <a:pt x="355854" y="0"/>
                    <a:pt x="794766" y="0"/>
                  </a:cubicBezTo>
                  <a:cubicBezTo>
                    <a:pt x="1233678" y="0"/>
                    <a:pt x="1589532" y="355854"/>
                    <a:pt x="1589532" y="794766"/>
                  </a:cubicBezTo>
                  <a:cubicBezTo>
                    <a:pt x="1589532" y="1233678"/>
                    <a:pt x="1233678" y="1589532"/>
                    <a:pt x="794766" y="1589532"/>
                  </a:cubicBezTo>
                  <a:cubicBezTo>
                    <a:pt x="355854" y="1589532"/>
                    <a:pt x="0" y="1233805"/>
                    <a:pt x="0" y="794766"/>
                  </a:cubicBezTo>
                  <a:close/>
                </a:path>
              </a:pathLst>
            </a:custGeom>
            <a:solidFill>
              <a:srgbClr val="E4EA27"/>
            </a:solidFill>
          </p:spPr>
        </p:sp>
        <p:sp>
          <p:nvSpPr>
            <p:cNvPr name="TextBox 5" id="5"/>
            <p:cNvSpPr txBox="true"/>
            <p:nvPr/>
          </p:nvSpPr>
          <p:spPr>
            <a:xfrm>
              <a:off x="0" y="-28575"/>
              <a:ext cx="1589600" cy="16181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01</a:t>
              </a:r>
            </a:p>
          </p:txBody>
        </p:sp>
      </p:grpSp>
      <p:sp>
        <p:nvSpPr>
          <p:cNvPr name="TextBox 6" id="6"/>
          <p:cNvSpPr txBox="true"/>
          <p:nvPr/>
        </p:nvSpPr>
        <p:spPr>
          <a:xfrm rot="0">
            <a:off x="7966350" y="3458384"/>
            <a:ext cx="3779550" cy="165735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supervised feature selection</a:t>
            </a:r>
          </a:p>
          <a:p>
            <a:pPr algn="l">
              <a:lnSpc>
                <a:spcPts val="4320"/>
              </a:lnSpc>
            </a:pPr>
          </a:p>
        </p:txBody>
      </p:sp>
      <p:sp>
        <p:nvSpPr>
          <p:cNvPr name="Freeform 7" id="7"/>
          <p:cNvSpPr/>
          <p:nvPr/>
        </p:nvSpPr>
        <p:spPr>
          <a:xfrm flipH="false" flipV="false" rot="0">
            <a:off x="544704" y="3053186"/>
            <a:ext cx="5306842" cy="5392944"/>
          </a:xfrm>
          <a:custGeom>
            <a:avLst/>
            <a:gdLst/>
            <a:ahLst/>
            <a:cxnLst/>
            <a:rect r="r" b="b" t="t" l="l"/>
            <a:pathLst>
              <a:path h="5392944" w="5306842">
                <a:moveTo>
                  <a:pt x="0" y="0"/>
                </a:moveTo>
                <a:lnTo>
                  <a:pt x="5306842" y="0"/>
                </a:lnTo>
                <a:lnTo>
                  <a:pt x="5306842" y="5392944"/>
                </a:lnTo>
                <a:lnTo>
                  <a:pt x="0" y="5392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6546871" y="6218118"/>
            <a:ext cx="1192200" cy="1192200"/>
            <a:chOff x="0" y="0"/>
            <a:chExt cx="1589600" cy="1589600"/>
          </a:xfrm>
        </p:grpSpPr>
        <p:sp>
          <p:nvSpPr>
            <p:cNvPr name="Freeform 9" id="9"/>
            <p:cNvSpPr/>
            <p:nvPr/>
          </p:nvSpPr>
          <p:spPr>
            <a:xfrm flipH="false" flipV="false" rot="0">
              <a:off x="0" y="0"/>
              <a:ext cx="1589532" cy="1589532"/>
            </a:xfrm>
            <a:custGeom>
              <a:avLst/>
              <a:gdLst/>
              <a:ahLst/>
              <a:cxnLst/>
              <a:rect r="r" b="b" t="t" l="l"/>
              <a:pathLst>
                <a:path h="1589532" w="1589532">
                  <a:moveTo>
                    <a:pt x="0" y="794766"/>
                  </a:moveTo>
                  <a:cubicBezTo>
                    <a:pt x="0" y="355854"/>
                    <a:pt x="355854" y="0"/>
                    <a:pt x="794766" y="0"/>
                  </a:cubicBezTo>
                  <a:cubicBezTo>
                    <a:pt x="1233678" y="0"/>
                    <a:pt x="1589532" y="355854"/>
                    <a:pt x="1589532" y="794766"/>
                  </a:cubicBezTo>
                  <a:cubicBezTo>
                    <a:pt x="1589532" y="1233678"/>
                    <a:pt x="1233678" y="1589532"/>
                    <a:pt x="794766" y="1589532"/>
                  </a:cubicBezTo>
                  <a:cubicBezTo>
                    <a:pt x="355854" y="1589532"/>
                    <a:pt x="0" y="1233805"/>
                    <a:pt x="0" y="794766"/>
                  </a:cubicBezTo>
                  <a:close/>
                </a:path>
              </a:pathLst>
            </a:custGeom>
            <a:solidFill>
              <a:srgbClr val="8027EA"/>
            </a:solidFill>
          </p:spPr>
        </p:sp>
        <p:sp>
          <p:nvSpPr>
            <p:cNvPr name="TextBox 10" id="10"/>
            <p:cNvSpPr txBox="true"/>
            <p:nvPr/>
          </p:nvSpPr>
          <p:spPr>
            <a:xfrm>
              <a:off x="0" y="-28575"/>
              <a:ext cx="1589600" cy="16181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04</a:t>
              </a:r>
            </a:p>
          </p:txBody>
        </p:sp>
      </p:grpSp>
      <p:sp>
        <p:nvSpPr>
          <p:cNvPr name="TextBox 11" id="11"/>
          <p:cNvSpPr txBox="true"/>
          <p:nvPr/>
        </p:nvSpPr>
        <p:spPr>
          <a:xfrm rot="0">
            <a:off x="7867798" y="5037134"/>
            <a:ext cx="37795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Filter method</a:t>
            </a:r>
          </a:p>
        </p:txBody>
      </p:sp>
      <p:grpSp>
        <p:nvGrpSpPr>
          <p:cNvPr name="Group 12" id="12"/>
          <p:cNvGrpSpPr/>
          <p:nvPr/>
        </p:nvGrpSpPr>
        <p:grpSpPr>
          <a:xfrm rot="0">
            <a:off x="6546871" y="3181371"/>
            <a:ext cx="1192200" cy="1192200"/>
            <a:chOff x="0" y="0"/>
            <a:chExt cx="1589600" cy="1589600"/>
          </a:xfrm>
        </p:grpSpPr>
        <p:sp>
          <p:nvSpPr>
            <p:cNvPr name="Freeform 13" id="13"/>
            <p:cNvSpPr/>
            <p:nvPr/>
          </p:nvSpPr>
          <p:spPr>
            <a:xfrm flipH="false" flipV="false" rot="0">
              <a:off x="0" y="0"/>
              <a:ext cx="1589532" cy="1589532"/>
            </a:xfrm>
            <a:custGeom>
              <a:avLst/>
              <a:gdLst/>
              <a:ahLst/>
              <a:cxnLst/>
              <a:rect r="r" b="b" t="t" l="l"/>
              <a:pathLst>
                <a:path h="1589532" w="1589532">
                  <a:moveTo>
                    <a:pt x="0" y="794766"/>
                  </a:moveTo>
                  <a:cubicBezTo>
                    <a:pt x="0" y="355854"/>
                    <a:pt x="355854" y="0"/>
                    <a:pt x="794766" y="0"/>
                  </a:cubicBezTo>
                  <a:cubicBezTo>
                    <a:pt x="1233678" y="0"/>
                    <a:pt x="1589532" y="355854"/>
                    <a:pt x="1589532" y="794766"/>
                  </a:cubicBezTo>
                  <a:cubicBezTo>
                    <a:pt x="1589532" y="1233678"/>
                    <a:pt x="1233678" y="1589532"/>
                    <a:pt x="794766" y="1589532"/>
                  </a:cubicBezTo>
                  <a:cubicBezTo>
                    <a:pt x="355854" y="1589532"/>
                    <a:pt x="0" y="1233805"/>
                    <a:pt x="0" y="794766"/>
                  </a:cubicBezTo>
                  <a:close/>
                </a:path>
              </a:pathLst>
            </a:custGeom>
            <a:solidFill>
              <a:srgbClr val="E99B27"/>
            </a:solidFill>
          </p:spPr>
        </p:sp>
        <p:sp>
          <p:nvSpPr>
            <p:cNvPr name="TextBox 14" id="14"/>
            <p:cNvSpPr txBox="true"/>
            <p:nvPr/>
          </p:nvSpPr>
          <p:spPr>
            <a:xfrm>
              <a:off x="0" y="-28575"/>
              <a:ext cx="1589600" cy="16181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02</a:t>
              </a:r>
            </a:p>
          </p:txBody>
        </p:sp>
      </p:grpSp>
      <p:sp>
        <p:nvSpPr>
          <p:cNvPr name="TextBox 15" id="15"/>
          <p:cNvSpPr txBox="true"/>
          <p:nvPr/>
        </p:nvSpPr>
        <p:spPr>
          <a:xfrm rot="0">
            <a:off x="7880523" y="6470531"/>
            <a:ext cx="4186177"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wrapperd method</a:t>
            </a:r>
          </a:p>
        </p:txBody>
      </p:sp>
      <p:grpSp>
        <p:nvGrpSpPr>
          <p:cNvPr name="Group 16" id="16"/>
          <p:cNvGrpSpPr/>
          <p:nvPr/>
        </p:nvGrpSpPr>
        <p:grpSpPr>
          <a:xfrm rot="0">
            <a:off x="6546871" y="4687896"/>
            <a:ext cx="1192200" cy="1192200"/>
            <a:chOff x="0" y="0"/>
            <a:chExt cx="1589600" cy="1589600"/>
          </a:xfrm>
        </p:grpSpPr>
        <p:sp>
          <p:nvSpPr>
            <p:cNvPr name="Freeform 17" id="17"/>
            <p:cNvSpPr/>
            <p:nvPr/>
          </p:nvSpPr>
          <p:spPr>
            <a:xfrm flipH="false" flipV="false" rot="0">
              <a:off x="0" y="0"/>
              <a:ext cx="1589532" cy="1589532"/>
            </a:xfrm>
            <a:custGeom>
              <a:avLst/>
              <a:gdLst/>
              <a:ahLst/>
              <a:cxnLst/>
              <a:rect r="r" b="b" t="t" l="l"/>
              <a:pathLst>
                <a:path h="1589532" w="1589532">
                  <a:moveTo>
                    <a:pt x="0" y="794766"/>
                  </a:moveTo>
                  <a:cubicBezTo>
                    <a:pt x="0" y="355854"/>
                    <a:pt x="355854" y="0"/>
                    <a:pt x="794766" y="0"/>
                  </a:cubicBezTo>
                  <a:cubicBezTo>
                    <a:pt x="1233678" y="0"/>
                    <a:pt x="1589532" y="355854"/>
                    <a:pt x="1589532" y="794766"/>
                  </a:cubicBezTo>
                  <a:cubicBezTo>
                    <a:pt x="1589532" y="1233678"/>
                    <a:pt x="1233678" y="1589532"/>
                    <a:pt x="794766" y="1589532"/>
                  </a:cubicBezTo>
                  <a:cubicBezTo>
                    <a:pt x="355854" y="1589532"/>
                    <a:pt x="0" y="1233805"/>
                    <a:pt x="0" y="794766"/>
                  </a:cubicBezTo>
                  <a:close/>
                </a:path>
              </a:pathLst>
            </a:custGeom>
            <a:solidFill>
              <a:srgbClr val="EA4827"/>
            </a:solidFill>
          </p:spPr>
        </p:sp>
        <p:sp>
          <p:nvSpPr>
            <p:cNvPr name="TextBox 18" id="18"/>
            <p:cNvSpPr txBox="true"/>
            <p:nvPr/>
          </p:nvSpPr>
          <p:spPr>
            <a:xfrm>
              <a:off x="0" y="-28575"/>
              <a:ext cx="1589600" cy="16181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03</a:t>
              </a:r>
            </a:p>
          </p:txBody>
        </p:sp>
      </p:grpSp>
      <p:grpSp>
        <p:nvGrpSpPr>
          <p:cNvPr name="Group 19" id="19"/>
          <p:cNvGrpSpPr/>
          <p:nvPr/>
        </p:nvGrpSpPr>
        <p:grpSpPr>
          <a:xfrm rot="0">
            <a:off x="6546871" y="7726893"/>
            <a:ext cx="1192200" cy="1192200"/>
            <a:chOff x="0" y="0"/>
            <a:chExt cx="1589600" cy="1589600"/>
          </a:xfrm>
        </p:grpSpPr>
        <p:sp>
          <p:nvSpPr>
            <p:cNvPr name="Freeform 20" id="20"/>
            <p:cNvSpPr/>
            <p:nvPr/>
          </p:nvSpPr>
          <p:spPr>
            <a:xfrm flipH="false" flipV="false" rot="0">
              <a:off x="0" y="0"/>
              <a:ext cx="1589532" cy="1589532"/>
            </a:xfrm>
            <a:custGeom>
              <a:avLst/>
              <a:gdLst/>
              <a:ahLst/>
              <a:cxnLst/>
              <a:rect r="r" b="b" t="t" l="l"/>
              <a:pathLst>
                <a:path h="1589532" w="1589532">
                  <a:moveTo>
                    <a:pt x="0" y="794766"/>
                  </a:moveTo>
                  <a:cubicBezTo>
                    <a:pt x="0" y="355854"/>
                    <a:pt x="355854" y="0"/>
                    <a:pt x="794766" y="0"/>
                  </a:cubicBezTo>
                  <a:cubicBezTo>
                    <a:pt x="1233678" y="0"/>
                    <a:pt x="1589532" y="355854"/>
                    <a:pt x="1589532" y="794766"/>
                  </a:cubicBezTo>
                  <a:cubicBezTo>
                    <a:pt x="1589532" y="1233678"/>
                    <a:pt x="1233678" y="1589532"/>
                    <a:pt x="794766" y="1589532"/>
                  </a:cubicBezTo>
                  <a:cubicBezTo>
                    <a:pt x="355854" y="1589532"/>
                    <a:pt x="0" y="1233805"/>
                    <a:pt x="0" y="794766"/>
                  </a:cubicBezTo>
                  <a:close/>
                </a:path>
              </a:pathLst>
            </a:custGeom>
            <a:solidFill>
              <a:srgbClr val="2776EA"/>
            </a:solidFill>
          </p:spPr>
        </p:sp>
        <p:sp>
          <p:nvSpPr>
            <p:cNvPr name="TextBox 21" id="21"/>
            <p:cNvSpPr txBox="true"/>
            <p:nvPr/>
          </p:nvSpPr>
          <p:spPr>
            <a:xfrm>
              <a:off x="0" y="-28575"/>
              <a:ext cx="1589600" cy="16181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05</a:t>
              </a:r>
            </a:p>
          </p:txBody>
        </p:sp>
      </p:grpSp>
      <p:sp>
        <p:nvSpPr>
          <p:cNvPr name="AutoShape 22" id="22"/>
          <p:cNvSpPr/>
          <p:nvPr/>
        </p:nvSpPr>
        <p:spPr>
          <a:xfrm flipH="true">
            <a:off x="7142971" y="2851356"/>
            <a:ext cx="0" cy="330016"/>
          </a:xfrm>
          <a:prstGeom prst="line">
            <a:avLst/>
          </a:prstGeom>
          <a:ln cap="rnd" w="9525">
            <a:solidFill>
              <a:srgbClr val="666666"/>
            </a:solidFill>
            <a:prstDash val="solid"/>
            <a:headEnd type="none" len="sm" w="sm"/>
            <a:tailEnd type="triangle" len="med" w="lg"/>
          </a:ln>
        </p:spPr>
      </p:sp>
      <p:sp>
        <p:nvSpPr>
          <p:cNvPr name="AutoShape 23" id="23"/>
          <p:cNvSpPr/>
          <p:nvPr/>
        </p:nvSpPr>
        <p:spPr>
          <a:xfrm flipH="true">
            <a:off x="7142971" y="4373520"/>
            <a:ext cx="0" cy="314376"/>
          </a:xfrm>
          <a:prstGeom prst="line">
            <a:avLst/>
          </a:prstGeom>
          <a:ln cap="rnd" w="9525">
            <a:solidFill>
              <a:srgbClr val="666666"/>
            </a:solidFill>
            <a:prstDash val="solid"/>
            <a:headEnd type="none" len="sm" w="sm"/>
            <a:tailEnd type="triangle" len="med" w="lg"/>
          </a:ln>
        </p:spPr>
      </p:sp>
      <p:sp>
        <p:nvSpPr>
          <p:cNvPr name="AutoShape 24" id="24"/>
          <p:cNvSpPr/>
          <p:nvPr/>
        </p:nvSpPr>
        <p:spPr>
          <a:xfrm flipH="true">
            <a:off x="7142971" y="5880045"/>
            <a:ext cx="0" cy="338073"/>
          </a:xfrm>
          <a:prstGeom prst="line">
            <a:avLst/>
          </a:prstGeom>
          <a:ln cap="rnd" w="9525">
            <a:solidFill>
              <a:srgbClr val="666666"/>
            </a:solidFill>
            <a:prstDash val="solid"/>
            <a:headEnd type="none" len="sm" w="sm"/>
            <a:tailEnd type="triangle" len="med" w="lg"/>
          </a:ln>
        </p:spPr>
      </p:sp>
      <p:sp>
        <p:nvSpPr>
          <p:cNvPr name="AutoShape 25" id="25"/>
          <p:cNvSpPr/>
          <p:nvPr/>
        </p:nvSpPr>
        <p:spPr>
          <a:xfrm flipH="true">
            <a:off x="7142971" y="7410267"/>
            <a:ext cx="0" cy="316626"/>
          </a:xfrm>
          <a:prstGeom prst="line">
            <a:avLst/>
          </a:prstGeom>
          <a:ln cap="rnd" w="9525">
            <a:solidFill>
              <a:srgbClr val="666666"/>
            </a:solidFill>
            <a:prstDash val="solid"/>
            <a:headEnd type="none" len="sm" w="sm"/>
            <a:tailEnd type="triangle" len="med" w="lg"/>
          </a:ln>
        </p:spPr>
      </p:sp>
      <p:sp>
        <p:nvSpPr>
          <p:cNvPr name="TextBox 26" id="26"/>
          <p:cNvSpPr txBox="true"/>
          <p:nvPr/>
        </p:nvSpPr>
        <p:spPr>
          <a:xfrm rot="0">
            <a:off x="7880523" y="8032480"/>
            <a:ext cx="4186177"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embedded method</a:t>
            </a:r>
          </a:p>
        </p:txBody>
      </p:sp>
      <p:sp>
        <p:nvSpPr>
          <p:cNvPr name="TextBox 27" id="27"/>
          <p:cNvSpPr txBox="true"/>
          <p:nvPr/>
        </p:nvSpPr>
        <p:spPr>
          <a:xfrm rot="0">
            <a:off x="7966350" y="1736982"/>
            <a:ext cx="4186177" cy="1114425"/>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importance of feature selection</a:t>
            </a:r>
          </a:p>
        </p:txBody>
      </p:sp>
      <p:grpSp>
        <p:nvGrpSpPr>
          <p:cNvPr name="Group 28" id="28"/>
          <p:cNvGrpSpPr/>
          <p:nvPr/>
        </p:nvGrpSpPr>
        <p:grpSpPr>
          <a:xfrm rot="0">
            <a:off x="12564516" y="1615557"/>
            <a:ext cx="1192200" cy="1192200"/>
            <a:chOff x="0" y="0"/>
            <a:chExt cx="1589600" cy="1589600"/>
          </a:xfrm>
        </p:grpSpPr>
        <p:sp>
          <p:nvSpPr>
            <p:cNvPr name="Freeform 29" id="29"/>
            <p:cNvSpPr/>
            <p:nvPr/>
          </p:nvSpPr>
          <p:spPr>
            <a:xfrm flipH="false" flipV="false" rot="0">
              <a:off x="0" y="0"/>
              <a:ext cx="1589532" cy="1589532"/>
            </a:xfrm>
            <a:custGeom>
              <a:avLst/>
              <a:gdLst/>
              <a:ahLst/>
              <a:cxnLst/>
              <a:rect r="r" b="b" t="t" l="l"/>
              <a:pathLst>
                <a:path h="1589532" w="1589532">
                  <a:moveTo>
                    <a:pt x="0" y="794766"/>
                  </a:moveTo>
                  <a:cubicBezTo>
                    <a:pt x="0" y="355854"/>
                    <a:pt x="355854" y="0"/>
                    <a:pt x="794766" y="0"/>
                  </a:cubicBezTo>
                  <a:cubicBezTo>
                    <a:pt x="1233678" y="0"/>
                    <a:pt x="1589532" y="355854"/>
                    <a:pt x="1589532" y="794766"/>
                  </a:cubicBezTo>
                  <a:cubicBezTo>
                    <a:pt x="1589532" y="1233678"/>
                    <a:pt x="1233678" y="1589532"/>
                    <a:pt x="794766" y="1589532"/>
                  </a:cubicBezTo>
                  <a:cubicBezTo>
                    <a:pt x="355854" y="1589532"/>
                    <a:pt x="0" y="1233805"/>
                    <a:pt x="0" y="794766"/>
                  </a:cubicBezTo>
                  <a:close/>
                </a:path>
              </a:pathLst>
            </a:custGeom>
            <a:solidFill>
              <a:srgbClr val="7D8488"/>
            </a:solidFill>
          </p:spPr>
        </p:sp>
        <p:sp>
          <p:nvSpPr>
            <p:cNvPr name="TextBox 30" id="30"/>
            <p:cNvSpPr txBox="true"/>
            <p:nvPr/>
          </p:nvSpPr>
          <p:spPr>
            <a:xfrm>
              <a:off x="0" y="-28575"/>
              <a:ext cx="1589600" cy="16181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06</a:t>
              </a:r>
            </a:p>
          </p:txBody>
        </p:sp>
      </p:grpSp>
      <p:grpSp>
        <p:nvGrpSpPr>
          <p:cNvPr name="Group 31" id="31"/>
          <p:cNvGrpSpPr/>
          <p:nvPr/>
        </p:nvGrpSpPr>
        <p:grpSpPr>
          <a:xfrm rot="0">
            <a:off x="12564516" y="6174468"/>
            <a:ext cx="1192200" cy="1192200"/>
            <a:chOff x="0" y="0"/>
            <a:chExt cx="1589600" cy="1589600"/>
          </a:xfrm>
        </p:grpSpPr>
        <p:sp>
          <p:nvSpPr>
            <p:cNvPr name="Freeform 32" id="32"/>
            <p:cNvSpPr/>
            <p:nvPr/>
          </p:nvSpPr>
          <p:spPr>
            <a:xfrm flipH="false" flipV="false" rot="0">
              <a:off x="0" y="0"/>
              <a:ext cx="1589532" cy="1589532"/>
            </a:xfrm>
            <a:custGeom>
              <a:avLst/>
              <a:gdLst/>
              <a:ahLst/>
              <a:cxnLst/>
              <a:rect r="r" b="b" t="t" l="l"/>
              <a:pathLst>
                <a:path h="1589532" w="1589532">
                  <a:moveTo>
                    <a:pt x="0" y="794766"/>
                  </a:moveTo>
                  <a:cubicBezTo>
                    <a:pt x="0" y="355854"/>
                    <a:pt x="355854" y="0"/>
                    <a:pt x="794766" y="0"/>
                  </a:cubicBezTo>
                  <a:cubicBezTo>
                    <a:pt x="1233678" y="0"/>
                    <a:pt x="1589532" y="355854"/>
                    <a:pt x="1589532" y="794766"/>
                  </a:cubicBezTo>
                  <a:cubicBezTo>
                    <a:pt x="1589532" y="1233678"/>
                    <a:pt x="1233678" y="1589532"/>
                    <a:pt x="794766" y="1589532"/>
                  </a:cubicBezTo>
                  <a:cubicBezTo>
                    <a:pt x="355854" y="1589532"/>
                    <a:pt x="0" y="1233805"/>
                    <a:pt x="0" y="794766"/>
                  </a:cubicBezTo>
                  <a:close/>
                </a:path>
              </a:pathLst>
            </a:custGeom>
            <a:solidFill>
              <a:srgbClr val="45818E"/>
            </a:solidFill>
          </p:spPr>
        </p:sp>
        <p:sp>
          <p:nvSpPr>
            <p:cNvPr name="TextBox 33" id="33"/>
            <p:cNvSpPr txBox="true"/>
            <p:nvPr/>
          </p:nvSpPr>
          <p:spPr>
            <a:xfrm>
              <a:off x="0" y="-28575"/>
              <a:ext cx="1589600" cy="16181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09</a:t>
              </a:r>
            </a:p>
          </p:txBody>
        </p:sp>
      </p:grpSp>
      <p:grpSp>
        <p:nvGrpSpPr>
          <p:cNvPr name="Group 34" id="34"/>
          <p:cNvGrpSpPr/>
          <p:nvPr/>
        </p:nvGrpSpPr>
        <p:grpSpPr>
          <a:xfrm rot="0">
            <a:off x="12564516" y="3137721"/>
            <a:ext cx="1192200" cy="1192200"/>
            <a:chOff x="0" y="0"/>
            <a:chExt cx="1589600" cy="1589600"/>
          </a:xfrm>
        </p:grpSpPr>
        <p:sp>
          <p:nvSpPr>
            <p:cNvPr name="Freeform 35" id="35"/>
            <p:cNvSpPr/>
            <p:nvPr/>
          </p:nvSpPr>
          <p:spPr>
            <a:xfrm flipH="false" flipV="false" rot="0">
              <a:off x="0" y="0"/>
              <a:ext cx="1589532" cy="1589532"/>
            </a:xfrm>
            <a:custGeom>
              <a:avLst/>
              <a:gdLst/>
              <a:ahLst/>
              <a:cxnLst/>
              <a:rect r="r" b="b" t="t" l="l"/>
              <a:pathLst>
                <a:path h="1589532" w="1589532">
                  <a:moveTo>
                    <a:pt x="0" y="794766"/>
                  </a:moveTo>
                  <a:cubicBezTo>
                    <a:pt x="0" y="355854"/>
                    <a:pt x="355854" y="0"/>
                    <a:pt x="794766" y="0"/>
                  </a:cubicBezTo>
                  <a:cubicBezTo>
                    <a:pt x="1233678" y="0"/>
                    <a:pt x="1589532" y="355854"/>
                    <a:pt x="1589532" y="794766"/>
                  </a:cubicBezTo>
                  <a:cubicBezTo>
                    <a:pt x="1589532" y="1233678"/>
                    <a:pt x="1233678" y="1589532"/>
                    <a:pt x="794766" y="1589532"/>
                  </a:cubicBezTo>
                  <a:cubicBezTo>
                    <a:pt x="355854" y="1589532"/>
                    <a:pt x="0" y="1233805"/>
                    <a:pt x="0" y="794766"/>
                  </a:cubicBezTo>
                  <a:close/>
                </a:path>
              </a:pathLst>
            </a:custGeom>
            <a:solidFill>
              <a:srgbClr val="31356E"/>
            </a:solidFill>
          </p:spPr>
        </p:sp>
        <p:sp>
          <p:nvSpPr>
            <p:cNvPr name="TextBox 36" id="36"/>
            <p:cNvSpPr txBox="true"/>
            <p:nvPr/>
          </p:nvSpPr>
          <p:spPr>
            <a:xfrm>
              <a:off x="0" y="-28575"/>
              <a:ext cx="1589600" cy="16181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07</a:t>
              </a:r>
            </a:p>
          </p:txBody>
        </p:sp>
      </p:grpSp>
      <p:grpSp>
        <p:nvGrpSpPr>
          <p:cNvPr name="Group 37" id="37"/>
          <p:cNvGrpSpPr/>
          <p:nvPr/>
        </p:nvGrpSpPr>
        <p:grpSpPr>
          <a:xfrm rot="0">
            <a:off x="12564516" y="4644246"/>
            <a:ext cx="1192200" cy="1192200"/>
            <a:chOff x="0" y="0"/>
            <a:chExt cx="1589600" cy="1589600"/>
          </a:xfrm>
        </p:grpSpPr>
        <p:sp>
          <p:nvSpPr>
            <p:cNvPr name="Freeform 38" id="38"/>
            <p:cNvSpPr/>
            <p:nvPr/>
          </p:nvSpPr>
          <p:spPr>
            <a:xfrm flipH="false" flipV="false" rot="0">
              <a:off x="0" y="0"/>
              <a:ext cx="1589532" cy="1589532"/>
            </a:xfrm>
            <a:custGeom>
              <a:avLst/>
              <a:gdLst/>
              <a:ahLst/>
              <a:cxnLst/>
              <a:rect r="r" b="b" t="t" l="l"/>
              <a:pathLst>
                <a:path h="1589532" w="1589532">
                  <a:moveTo>
                    <a:pt x="0" y="794766"/>
                  </a:moveTo>
                  <a:cubicBezTo>
                    <a:pt x="0" y="355854"/>
                    <a:pt x="355854" y="0"/>
                    <a:pt x="794766" y="0"/>
                  </a:cubicBezTo>
                  <a:cubicBezTo>
                    <a:pt x="1233678" y="0"/>
                    <a:pt x="1589532" y="355854"/>
                    <a:pt x="1589532" y="794766"/>
                  </a:cubicBezTo>
                  <a:cubicBezTo>
                    <a:pt x="1589532" y="1233678"/>
                    <a:pt x="1233678" y="1589532"/>
                    <a:pt x="794766" y="1589532"/>
                  </a:cubicBezTo>
                  <a:cubicBezTo>
                    <a:pt x="355854" y="1589532"/>
                    <a:pt x="0" y="1233805"/>
                    <a:pt x="0" y="794766"/>
                  </a:cubicBezTo>
                  <a:close/>
                </a:path>
              </a:pathLst>
            </a:custGeom>
            <a:solidFill>
              <a:srgbClr val="4EFFD2"/>
            </a:solidFill>
          </p:spPr>
        </p:sp>
        <p:sp>
          <p:nvSpPr>
            <p:cNvPr name="TextBox 39" id="39"/>
            <p:cNvSpPr txBox="true"/>
            <p:nvPr/>
          </p:nvSpPr>
          <p:spPr>
            <a:xfrm>
              <a:off x="0" y="-28575"/>
              <a:ext cx="1589600" cy="16181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08</a:t>
              </a:r>
            </a:p>
          </p:txBody>
        </p:sp>
      </p:grpSp>
      <p:grpSp>
        <p:nvGrpSpPr>
          <p:cNvPr name="Group 40" id="40"/>
          <p:cNvGrpSpPr/>
          <p:nvPr/>
        </p:nvGrpSpPr>
        <p:grpSpPr>
          <a:xfrm rot="0">
            <a:off x="12564516" y="7683243"/>
            <a:ext cx="1192200" cy="1192200"/>
            <a:chOff x="0" y="0"/>
            <a:chExt cx="1589600" cy="1589600"/>
          </a:xfrm>
        </p:grpSpPr>
        <p:sp>
          <p:nvSpPr>
            <p:cNvPr name="Freeform 41" id="41"/>
            <p:cNvSpPr/>
            <p:nvPr/>
          </p:nvSpPr>
          <p:spPr>
            <a:xfrm flipH="false" flipV="false" rot="0">
              <a:off x="0" y="0"/>
              <a:ext cx="1589532" cy="1589532"/>
            </a:xfrm>
            <a:custGeom>
              <a:avLst/>
              <a:gdLst/>
              <a:ahLst/>
              <a:cxnLst/>
              <a:rect r="r" b="b" t="t" l="l"/>
              <a:pathLst>
                <a:path h="1589532" w="1589532">
                  <a:moveTo>
                    <a:pt x="0" y="794766"/>
                  </a:moveTo>
                  <a:cubicBezTo>
                    <a:pt x="0" y="355854"/>
                    <a:pt x="355854" y="0"/>
                    <a:pt x="794766" y="0"/>
                  </a:cubicBezTo>
                  <a:cubicBezTo>
                    <a:pt x="1233678" y="0"/>
                    <a:pt x="1589532" y="355854"/>
                    <a:pt x="1589532" y="794766"/>
                  </a:cubicBezTo>
                  <a:cubicBezTo>
                    <a:pt x="1589532" y="1233678"/>
                    <a:pt x="1233678" y="1589532"/>
                    <a:pt x="794766" y="1589532"/>
                  </a:cubicBezTo>
                  <a:cubicBezTo>
                    <a:pt x="355854" y="1589532"/>
                    <a:pt x="0" y="1233805"/>
                    <a:pt x="0" y="794766"/>
                  </a:cubicBezTo>
                  <a:close/>
                </a:path>
              </a:pathLst>
            </a:custGeom>
            <a:solidFill>
              <a:srgbClr val="FFCB4C"/>
            </a:solidFill>
          </p:spPr>
        </p:sp>
        <p:sp>
          <p:nvSpPr>
            <p:cNvPr name="TextBox 42" id="42"/>
            <p:cNvSpPr txBox="true"/>
            <p:nvPr/>
          </p:nvSpPr>
          <p:spPr>
            <a:xfrm>
              <a:off x="0" y="-28575"/>
              <a:ext cx="1589600" cy="16181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10</a:t>
              </a:r>
            </a:p>
          </p:txBody>
        </p:sp>
      </p:grpSp>
      <p:sp>
        <p:nvSpPr>
          <p:cNvPr name="AutoShape 43" id="43"/>
          <p:cNvSpPr/>
          <p:nvPr/>
        </p:nvSpPr>
        <p:spPr>
          <a:xfrm flipH="true">
            <a:off x="13160616" y="2807706"/>
            <a:ext cx="0" cy="330016"/>
          </a:xfrm>
          <a:prstGeom prst="line">
            <a:avLst/>
          </a:prstGeom>
          <a:ln cap="rnd" w="9525">
            <a:solidFill>
              <a:srgbClr val="666666"/>
            </a:solidFill>
            <a:prstDash val="solid"/>
            <a:headEnd type="none" len="sm" w="sm"/>
            <a:tailEnd type="triangle" len="med" w="lg"/>
          </a:ln>
        </p:spPr>
      </p:sp>
      <p:sp>
        <p:nvSpPr>
          <p:cNvPr name="AutoShape 44" id="44"/>
          <p:cNvSpPr/>
          <p:nvPr/>
        </p:nvSpPr>
        <p:spPr>
          <a:xfrm flipH="true">
            <a:off x="13160616" y="4329870"/>
            <a:ext cx="0" cy="314376"/>
          </a:xfrm>
          <a:prstGeom prst="line">
            <a:avLst/>
          </a:prstGeom>
          <a:ln cap="rnd" w="9525">
            <a:solidFill>
              <a:srgbClr val="666666"/>
            </a:solidFill>
            <a:prstDash val="solid"/>
            <a:headEnd type="none" len="sm" w="sm"/>
            <a:tailEnd type="triangle" len="med" w="lg"/>
          </a:ln>
        </p:spPr>
      </p:sp>
      <p:sp>
        <p:nvSpPr>
          <p:cNvPr name="AutoShape 45" id="45"/>
          <p:cNvSpPr/>
          <p:nvPr/>
        </p:nvSpPr>
        <p:spPr>
          <a:xfrm flipH="true">
            <a:off x="13160616" y="5836395"/>
            <a:ext cx="0" cy="338073"/>
          </a:xfrm>
          <a:prstGeom prst="line">
            <a:avLst/>
          </a:prstGeom>
          <a:ln cap="rnd" w="9525">
            <a:solidFill>
              <a:srgbClr val="666666"/>
            </a:solidFill>
            <a:prstDash val="solid"/>
            <a:headEnd type="none" len="sm" w="sm"/>
            <a:tailEnd type="triangle" len="med" w="lg"/>
          </a:ln>
        </p:spPr>
      </p:sp>
      <p:sp>
        <p:nvSpPr>
          <p:cNvPr name="AutoShape 46" id="46"/>
          <p:cNvSpPr/>
          <p:nvPr/>
        </p:nvSpPr>
        <p:spPr>
          <a:xfrm flipH="true">
            <a:off x="13160616" y="7366617"/>
            <a:ext cx="0" cy="316626"/>
          </a:xfrm>
          <a:prstGeom prst="line">
            <a:avLst/>
          </a:prstGeom>
          <a:ln cap="rnd" w="9525">
            <a:solidFill>
              <a:srgbClr val="666666"/>
            </a:solidFill>
            <a:prstDash val="solid"/>
            <a:headEnd type="none" len="sm" w="sm"/>
            <a:tailEnd type="triangle" len="med" w="lg"/>
          </a:ln>
        </p:spPr>
      </p:sp>
      <p:sp>
        <p:nvSpPr>
          <p:cNvPr name="TextBox 47" id="47"/>
          <p:cNvSpPr txBox="true"/>
          <p:nvPr/>
        </p:nvSpPr>
        <p:spPr>
          <a:xfrm rot="0">
            <a:off x="14055280" y="1902095"/>
            <a:ext cx="37795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Compare </a:t>
            </a:r>
          </a:p>
        </p:txBody>
      </p:sp>
      <p:sp>
        <p:nvSpPr>
          <p:cNvPr name="TextBox 48" id="48"/>
          <p:cNvSpPr txBox="true"/>
          <p:nvPr/>
        </p:nvSpPr>
        <p:spPr>
          <a:xfrm rot="0">
            <a:off x="13851966" y="3458384"/>
            <a:ext cx="37795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factor analysis</a:t>
            </a:r>
          </a:p>
        </p:txBody>
      </p:sp>
      <p:sp>
        <p:nvSpPr>
          <p:cNvPr name="TextBox 49" id="49"/>
          <p:cNvSpPr txBox="true"/>
          <p:nvPr/>
        </p:nvSpPr>
        <p:spPr>
          <a:xfrm rot="0">
            <a:off x="13851966" y="4765671"/>
            <a:ext cx="4186177" cy="1114425"/>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Pre-requisites for factor analysis</a:t>
            </a:r>
          </a:p>
        </p:txBody>
      </p:sp>
      <p:sp>
        <p:nvSpPr>
          <p:cNvPr name="TextBox 50" id="50"/>
          <p:cNvSpPr txBox="true"/>
          <p:nvPr/>
        </p:nvSpPr>
        <p:spPr>
          <a:xfrm rot="0">
            <a:off x="13899591" y="6242718"/>
            <a:ext cx="4186177" cy="1114425"/>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how to do factor analysis</a:t>
            </a:r>
          </a:p>
        </p:txBody>
      </p:sp>
      <p:sp>
        <p:nvSpPr>
          <p:cNvPr name="TextBox 51" id="51"/>
          <p:cNvSpPr txBox="true"/>
          <p:nvPr/>
        </p:nvSpPr>
        <p:spPr>
          <a:xfrm rot="0">
            <a:off x="13899591" y="7761018"/>
            <a:ext cx="4186177" cy="1114425"/>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type of factor analysis</a:t>
            </a:r>
          </a:p>
        </p:txBody>
      </p:sp>
      <p:grpSp>
        <p:nvGrpSpPr>
          <p:cNvPr name="Group 52" id="52"/>
          <p:cNvGrpSpPr/>
          <p:nvPr/>
        </p:nvGrpSpPr>
        <p:grpSpPr>
          <a:xfrm rot="0">
            <a:off x="9757573" y="8875443"/>
            <a:ext cx="1192200" cy="1192200"/>
            <a:chOff x="0" y="0"/>
            <a:chExt cx="1589600" cy="1589600"/>
          </a:xfrm>
        </p:grpSpPr>
        <p:sp>
          <p:nvSpPr>
            <p:cNvPr name="Freeform 53" id="53"/>
            <p:cNvSpPr/>
            <p:nvPr/>
          </p:nvSpPr>
          <p:spPr>
            <a:xfrm flipH="false" flipV="false" rot="0">
              <a:off x="0" y="0"/>
              <a:ext cx="1589532" cy="1589532"/>
            </a:xfrm>
            <a:custGeom>
              <a:avLst/>
              <a:gdLst/>
              <a:ahLst/>
              <a:cxnLst/>
              <a:rect r="r" b="b" t="t" l="l"/>
              <a:pathLst>
                <a:path h="1589532" w="1589532">
                  <a:moveTo>
                    <a:pt x="0" y="794766"/>
                  </a:moveTo>
                  <a:cubicBezTo>
                    <a:pt x="0" y="355854"/>
                    <a:pt x="355854" y="0"/>
                    <a:pt x="794766" y="0"/>
                  </a:cubicBezTo>
                  <a:cubicBezTo>
                    <a:pt x="1233678" y="0"/>
                    <a:pt x="1589532" y="355854"/>
                    <a:pt x="1589532" y="794766"/>
                  </a:cubicBezTo>
                  <a:cubicBezTo>
                    <a:pt x="1589532" y="1233678"/>
                    <a:pt x="1233678" y="1589532"/>
                    <a:pt x="794766" y="1589532"/>
                  </a:cubicBezTo>
                  <a:cubicBezTo>
                    <a:pt x="355854" y="1589532"/>
                    <a:pt x="0" y="1233805"/>
                    <a:pt x="0" y="794766"/>
                  </a:cubicBezTo>
                  <a:close/>
                </a:path>
              </a:pathLst>
            </a:custGeom>
            <a:solidFill>
              <a:srgbClr val="0E1624"/>
            </a:solidFill>
          </p:spPr>
        </p:sp>
        <p:sp>
          <p:nvSpPr>
            <p:cNvPr name="TextBox 54" id="54"/>
            <p:cNvSpPr txBox="true"/>
            <p:nvPr/>
          </p:nvSpPr>
          <p:spPr>
            <a:xfrm>
              <a:off x="0" y="-28575"/>
              <a:ext cx="1589600" cy="16181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11</a:t>
              </a:r>
            </a:p>
          </p:txBody>
        </p:sp>
      </p:grpSp>
      <p:sp>
        <p:nvSpPr>
          <p:cNvPr name="TextBox 55" id="55"/>
          <p:cNvSpPr txBox="true"/>
          <p:nvPr/>
        </p:nvSpPr>
        <p:spPr>
          <a:xfrm rot="0">
            <a:off x="11085000" y="9221531"/>
            <a:ext cx="4186177"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conclusion</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025300" y="2834550"/>
            <a:ext cx="5337000" cy="6400800"/>
            <a:chOff x="0" y="0"/>
            <a:chExt cx="7116000" cy="8534400"/>
          </a:xfrm>
        </p:grpSpPr>
        <p:sp>
          <p:nvSpPr>
            <p:cNvPr name="Freeform 3" id="3"/>
            <p:cNvSpPr/>
            <p:nvPr/>
          </p:nvSpPr>
          <p:spPr>
            <a:xfrm flipH="false" flipV="false" rot="0">
              <a:off x="0" y="0"/>
              <a:ext cx="7115937" cy="8534400"/>
            </a:xfrm>
            <a:custGeom>
              <a:avLst/>
              <a:gdLst/>
              <a:ahLst/>
              <a:cxnLst/>
              <a:rect r="r" b="b" t="t" l="l"/>
              <a:pathLst>
                <a:path h="8534400" w="7115937">
                  <a:moveTo>
                    <a:pt x="0" y="0"/>
                  </a:moveTo>
                  <a:lnTo>
                    <a:pt x="7115937" y="0"/>
                  </a:lnTo>
                  <a:lnTo>
                    <a:pt x="7115937" y="8534400"/>
                  </a:lnTo>
                  <a:lnTo>
                    <a:pt x="0" y="8534400"/>
                  </a:lnTo>
                  <a:close/>
                </a:path>
              </a:pathLst>
            </a:custGeom>
            <a:solidFill>
              <a:srgbClr val="EA4827">
                <a:alpha val="12157"/>
              </a:srgbClr>
            </a:solidFill>
          </p:spPr>
        </p:sp>
      </p:grpSp>
      <p:grpSp>
        <p:nvGrpSpPr>
          <p:cNvPr name="Group 4" id="4"/>
          <p:cNvGrpSpPr/>
          <p:nvPr/>
        </p:nvGrpSpPr>
        <p:grpSpPr>
          <a:xfrm rot="0">
            <a:off x="949600" y="2834550"/>
            <a:ext cx="5337000" cy="6400800"/>
            <a:chOff x="0" y="0"/>
            <a:chExt cx="7116000" cy="8534400"/>
          </a:xfrm>
        </p:grpSpPr>
        <p:sp>
          <p:nvSpPr>
            <p:cNvPr name="Freeform 5" id="5"/>
            <p:cNvSpPr/>
            <p:nvPr/>
          </p:nvSpPr>
          <p:spPr>
            <a:xfrm flipH="false" flipV="false" rot="0">
              <a:off x="0" y="0"/>
              <a:ext cx="7115937" cy="8534400"/>
            </a:xfrm>
            <a:custGeom>
              <a:avLst/>
              <a:gdLst/>
              <a:ahLst/>
              <a:cxnLst/>
              <a:rect r="r" b="b" t="t" l="l"/>
              <a:pathLst>
                <a:path h="8534400" w="7115937">
                  <a:moveTo>
                    <a:pt x="0" y="0"/>
                  </a:moveTo>
                  <a:lnTo>
                    <a:pt x="7115937" y="0"/>
                  </a:lnTo>
                  <a:lnTo>
                    <a:pt x="7115937" y="8534400"/>
                  </a:lnTo>
                  <a:lnTo>
                    <a:pt x="0" y="8534400"/>
                  </a:lnTo>
                  <a:close/>
                </a:path>
              </a:pathLst>
            </a:custGeom>
            <a:solidFill>
              <a:srgbClr val="E4EA27">
                <a:alpha val="12157"/>
              </a:srgbClr>
            </a:solidFill>
          </p:spPr>
        </p:sp>
      </p:grpSp>
      <p:sp>
        <p:nvSpPr>
          <p:cNvPr name="TextBox 6" id="6"/>
          <p:cNvSpPr txBox="true"/>
          <p:nvPr/>
        </p:nvSpPr>
        <p:spPr>
          <a:xfrm rot="0">
            <a:off x="-1966047" y="851138"/>
            <a:ext cx="20843313" cy="1733550"/>
          </a:xfrm>
          <a:prstGeom prst="rect">
            <a:avLst/>
          </a:prstGeom>
        </p:spPr>
        <p:txBody>
          <a:bodyPr anchor="t" rtlCol="false" tIns="0" lIns="0" bIns="0" rIns="0">
            <a:spAutoFit/>
          </a:bodyPr>
          <a:lstStyle/>
          <a:p>
            <a:pPr algn="ctr">
              <a:lnSpc>
                <a:spcPts val="4559"/>
              </a:lnSpc>
            </a:pPr>
            <a:r>
              <a:rPr lang="en-US" sz="3799">
                <a:solidFill>
                  <a:srgbClr val="000000"/>
                </a:solidFill>
                <a:latin typeface="Arimo Bold"/>
                <a:ea typeface="Arimo Bold"/>
                <a:cs typeface="Arimo Bold"/>
                <a:sym typeface="Arimo Bold"/>
              </a:rPr>
              <a:t>difference between feature selection and feature extraction.</a:t>
            </a:r>
          </a:p>
          <a:p>
            <a:pPr algn="ctr">
              <a:lnSpc>
                <a:spcPts val="4559"/>
              </a:lnSpc>
            </a:pPr>
            <a:r>
              <a:rPr lang="en-US" sz="3799">
                <a:solidFill>
                  <a:srgbClr val="000000"/>
                </a:solidFill>
                <a:latin typeface="Arimo Bold"/>
                <a:ea typeface="Arimo Bold"/>
                <a:cs typeface="Arimo Bold"/>
                <a:sym typeface="Arimo Bold"/>
              </a:rPr>
              <a:t> </a:t>
            </a:r>
          </a:p>
          <a:p>
            <a:pPr algn="ctr">
              <a:lnSpc>
                <a:spcPts val="4559"/>
              </a:lnSpc>
            </a:pPr>
          </a:p>
        </p:txBody>
      </p:sp>
      <p:grpSp>
        <p:nvGrpSpPr>
          <p:cNvPr name="Group 7" id="7"/>
          <p:cNvGrpSpPr/>
          <p:nvPr/>
        </p:nvGrpSpPr>
        <p:grpSpPr>
          <a:xfrm rot="0">
            <a:off x="949600" y="2295600"/>
            <a:ext cx="5337000" cy="1121400"/>
            <a:chOff x="0" y="0"/>
            <a:chExt cx="7116000" cy="1495200"/>
          </a:xfrm>
        </p:grpSpPr>
        <p:sp>
          <p:nvSpPr>
            <p:cNvPr name="Freeform 8" id="8"/>
            <p:cNvSpPr/>
            <p:nvPr/>
          </p:nvSpPr>
          <p:spPr>
            <a:xfrm flipH="false" flipV="false" rot="0">
              <a:off x="0" y="0"/>
              <a:ext cx="7116064" cy="1495298"/>
            </a:xfrm>
            <a:custGeom>
              <a:avLst/>
              <a:gdLst/>
              <a:ahLst/>
              <a:cxnLst/>
              <a:rect r="r" b="b" t="t" l="l"/>
              <a:pathLst>
                <a:path h="1495298" w="7116064">
                  <a:moveTo>
                    <a:pt x="0" y="747649"/>
                  </a:moveTo>
                  <a:cubicBezTo>
                    <a:pt x="0" y="334772"/>
                    <a:pt x="334772" y="0"/>
                    <a:pt x="747649" y="0"/>
                  </a:cubicBezTo>
                  <a:lnTo>
                    <a:pt x="6368415" y="0"/>
                  </a:lnTo>
                  <a:cubicBezTo>
                    <a:pt x="6781292" y="0"/>
                    <a:pt x="7116064" y="334772"/>
                    <a:pt x="7116064" y="747649"/>
                  </a:cubicBezTo>
                  <a:cubicBezTo>
                    <a:pt x="7116064" y="1160526"/>
                    <a:pt x="6781292" y="1495298"/>
                    <a:pt x="6368415" y="1495298"/>
                  </a:cubicBezTo>
                  <a:lnTo>
                    <a:pt x="747649" y="1495298"/>
                  </a:lnTo>
                  <a:cubicBezTo>
                    <a:pt x="334772" y="1495171"/>
                    <a:pt x="0" y="1160526"/>
                    <a:pt x="0" y="747649"/>
                  </a:cubicBezTo>
                  <a:close/>
                </a:path>
              </a:pathLst>
            </a:custGeom>
            <a:solidFill>
              <a:srgbClr val="E4EA27"/>
            </a:solidFill>
          </p:spPr>
        </p:sp>
      </p:grpSp>
      <p:grpSp>
        <p:nvGrpSpPr>
          <p:cNvPr name="Group 9" id="9"/>
          <p:cNvGrpSpPr/>
          <p:nvPr/>
        </p:nvGrpSpPr>
        <p:grpSpPr>
          <a:xfrm rot="0">
            <a:off x="12025276" y="2295600"/>
            <a:ext cx="5337000" cy="1121400"/>
            <a:chOff x="0" y="0"/>
            <a:chExt cx="7116000" cy="1495200"/>
          </a:xfrm>
        </p:grpSpPr>
        <p:sp>
          <p:nvSpPr>
            <p:cNvPr name="Freeform 10" id="10"/>
            <p:cNvSpPr/>
            <p:nvPr/>
          </p:nvSpPr>
          <p:spPr>
            <a:xfrm flipH="false" flipV="false" rot="0">
              <a:off x="0" y="0"/>
              <a:ext cx="7116064" cy="1495298"/>
            </a:xfrm>
            <a:custGeom>
              <a:avLst/>
              <a:gdLst/>
              <a:ahLst/>
              <a:cxnLst/>
              <a:rect r="r" b="b" t="t" l="l"/>
              <a:pathLst>
                <a:path h="1495298" w="7116064">
                  <a:moveTo>
                    <a:pt x="0" y="747649"/>
                  </a:moveTo>
                  <a:cubicBezTo>
                    <a:pt x="0" y="334772"/>
                    <a:pt x="334772" y="0"/>
                    <a:pt x="747649" y="0"/>
                  </a:cubicBezTo>
                  <a:lnTo>
                    <a:pt x="6368415" y="0"/>
                  </a:lnTo>
                  <a:cubicBezTo>
                    <a:pt x="6781292" y="0"/>
                    <a:pt x="7116064" y="334772"/>
                    <a:pt x="7116064" y="747649"/>
                  </a:cubicBezTo>
                  <a:cubicBezTo>
                    <a:pt x="7116064" y="1160526"/>
                    <a:pt x="6781292" y="1495298"/>
                    <a:pt x="6368415" y="1495298"/>
                  </a:cubicBezTo>
                  <a:lnTo>
                    <a:pt x="747649" y="1495298"/>
                  </a:lnTo>
                  <a:cubicBezTo>
                    <a:pt x="334772" y="1495171"/>
                    <a:pt x="0" y="1160526"/>
                    <a:pt x="0" y="747649"/>
                  </a:cubicBezTo>
                  <a:close/>
                </a:path>
              </a:pathLst>
            </a:custGeom>
            <a:solidFill>
              <a:srgbClr val="EA4827"/>
            </a:solidFill>
          </p:spPr>
        </p:sp>
      </p:grpSp>
      <p:sp>
        <p:nvSpPr>
          <p:cNvPr name="TextBox 11" id="11"/>
          <p:cNvSpPr txBox="true"/>
          <p:nvPr/>
        </p:nvSpPr>
        <p:spPr>
          <a:xfrm rot="0">
            <a:off x="1469073" y="2556113"/>
            <a:ext cx="4297950"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Feature selection</a:t>
            </a:r>
          </a:p>
        </p:txBody>
      </p:sp>
      <p:sp>
        <p:nvSpPr>
          <p:cNvPr name="TextBox 12" id="12"/>
          <p:cNvSpPr txBox="true"/>
          <p:nvPr/>
        </p:nvSpPr>
        <p:spPr>
          <a:xfrm rot="0">
            <a:off x="1469073" y="3570409"/>
            <a:ext cx="4045950" cy="3753612"/>
          </a:xfrm>
          <a:prstGeom prst="rect">
            <a:avLst/>
          </a:prstGeom>
        </p:spPr>
        <p:txBody>
          <a:bodyPr anchor="t" rtlCol="false" tIns="0" lIns="0" bIns="0" rIns="0">
            <a:spAutoFit/>
          </a:bodyPr>
          <a:lstStyle/>
          <a:p>
            <a:pPr algn="l" marL="453390" indent="-226695" lvl="1">
              <a:lnSpc>
                <a:spcPts val="3339"/>
              </a:lnSpc>
              <a:buFont typeface="Arial"/>
              <a:buChar char="•"/>
            </a:pPr>
            <a:r>
              <a:rPr lang="en-US" sz="2100">
                <a:solidFill>
                  <a:srgbClr val="000000"/>
                </a:solidFill>
                <a:latin typeface="Arimo Bold"/>
                <a:ea typeface="Arimo Bold"/>
                <a:cs typeface="Arimo Bold"/>
                <a:sym typeface="Arimo Bold"/>
              </a:rPr>
              <a:t>is a process of selecting a subset of relevant features from the original set of features. The goal is to reduce the dimensionality of the feature space, simplify the model, and improve its generalization performance.</a:t>
            </a:r>
          </a:p>
        </p:txBody>
      </p:sp>
      <p:sp>
        <p:nvSpPr>
          <p:cNvPr name="TextBox 13" id="13"/>
          <p:cNvSpPr txBox="true"/>
          <p:nvPr/>
        </p:nvSpPr>
        <p:spPr>
          <a:xfrm rot="0">
            <a:off x="12544747" y="2556113"/>
            <a:ext cx="4297950"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Feature extraction</a:t>
            </a:r>
          </a:p>
        </p:txBody>
      </p:sp>
      <p:sp>
        <p:nvSpPr>
          <p:cNvPr name="TextBox 14" id="14"/>
          <p:cNvSpPr txBox="true"/>
          <p:nvPr/>
        </p:nvSpPr>
        <p:spPr>
          <a:xfrm rot="0">
            <a:off x="12544825" y="3570409"/>
            <a:ext cx="4297950" cy="5430012"/>
          </a:xfrm>
          <a:prstGeom prst="rect">
            <a:avLst/>
          </a:prstGeom>
        </p:spPr>
        <p:txBody>
          <a:bodyPr anchor="t" rtlCol="false" tIns="0" lIns="0" bIns="0" rIns="0">
            <a:spAutoFit/>
          </a:bodyPr>
          <a:lstStyle/>
          <a:p>
            <a:pPr algn="l" marL="453390" indent="-226695" lvl="1">
              <a:lnSpc>
                <a:spcPts val="3339"/>
              </a:lnSpc>
              <a:buFont typeface="Arial"/>
              <a:buChar char="•"/>
            </a:pPr>
            <a:r>
              <a:rPr lang="en-US" sz="2100">
                <a:solidFill>
                  <a:srgbClr val="000000"/>
                </a:solidFill>
                <a:latin typeface="Arimo Bold"/>
                <a:ea typeface="Arimo Bold"/>
                <a:cs typeface="Arimo Bold"/>
                <a:sym typeface="Arimo Bold"/>
              </a:rPr>
              <a:t>is a process of transforming the original features into a new set of features that are more informative and compact. The goal is to capture the essential information from the original features and represent it in a lower-dimensional feature space. Feature extraction methods can be categorized into linear methods and nonlinear methods.</a:t>
            </a:r>
          </a:p>
        </p:txBody>
      </p:sp>
      <p:grpSp>
        <p:nvGrpSpPr>
          <p:cNvPr name="Group 15" id="15"/>
          <p:cNvGrpSpPr/>
          <p:nvPr/>
        </p:nvGrpSpPr>
        <p:grpSpPr>
          <a:xfrm rot="0">
            <a:off x="7928309" y="4901720"/>
            <a:ext cx="1683706" cy="1683706"/>
            <a:chOff x="0" y="0"/>
            <a:chExt cx="2199200" cy="2199200"/>
          </a:xfrm>
        </p:grpSpPr>
        <p:sp>
          <p:nvSpPr>
            <p:cNvPr name="Freeform 16" id="16"/>
            <p:cNvSpPr/>
            <p:nvPr/>
          </p:nvSpPr>
          <p:spPr>
            <a:xfrm flipH="false" flipV="false" rot="0">
              <a:off x="0" y="0"/>
              <a:ext cx="2199132" cy="2199132"/>
            </a:xfrm>
            <a:custGeom>
              <a:avLst/>
              <a:gdLst/>
              <a:ahLst/>
              <a:cxnLst/>
              <a:rect r="r" b="b" t="t" l="l"/>
              <a:pathLst>
                <a:path h="2199132" w="2199132">
                  <a:moveTo>
                    <a:pt x="0" y="1099566"/>
                  </a:moveTo>
                  <a:cubicBezTo>
                    <a:pt x="0" y="492252"/>
                    <a:pt x="492252" y="0"/>
                    <a:pt x="1099566" y="0"/>
                  </a:cubicBezTo>
                  <a:cubicBezTo>
                    <a:pt x="1706880" y="0"/>
                    <a:pt x="2199132" y="492252"/>
                    <a:pt x="2199132" y="1099566"/>
                  </a:cubicBezTo>
                  <a:cubicBezTo>
                    <a:pt x="2199132" y="1706880"/>
                    <a:pt x="1706880" y="2199132"/>
                    <a:pt x="1099566" y="2199132"/>
                  </a:cubicBezTo>
                  <a:cubicBezTo>
                    <a:pt x="492252" y="2199132"/>
                    <a:pt x="0" y="1706880"/>
                    <a:pt x="0" y="1099566"/>
                  </a:cubicBezTo>
                  <a:close/>
                </a:path>
              </a:pathLst>
            </a:custGeom>
            <a:solidFill>
              <a:srgbClr val="E4EA27"/>
            </a:solidFill>
          </p:spPr>
        </p:sp>
      </p:grpSp>
      <p:sp>
        <p:nvSpPr>
          <p:cNvPr name="TextBox 17" id="17"/>
          <p:cNvSpPr txBox="true"/>
          <p:nvPr/>
        </p:nvSpPr>
        <p:spPr>
          <a:xfrm rot="0">
            <a:off x="8455609" y="5295129"/>
            <a:ext cx="890326" cy="660184"/>
          </a:xfrm>
          <a:prstGeom prst="rect">
            <a:avLst/>
          </a:prstGeom>
        </p:spPr>
        <p:txBody>
          <a:bodyPr anchor="t" rtlCol="false" tIns="0" lIns="0" bIns="0" rIns="0">
            <a:spAutoFit/>
          </a:bodyPr>
          <a:lstStyle/>
          <a:p>
            <a:pPr algn="l">
              <a:lnSpc>
                <a:spcPts val="5481"/>
              </a:lnSpc>
            </a:pPr>
            <a:r>
              <a:rPr lang="en-US" sz="3447">
                <a:solidFill>
                  <a:srgbClr val="000000"/>
                </a:solidFill>
                <a:latin typeface="Arimo Bold"/>
                <a:ea typeface="Arimo Bold"/>
                <a:cs typeface="Arimo Bold"/>
                <a:sym typeface="Arimo Bold"/>
              </a:rPr>
              <a:t>VS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TextBox 2" id="2"/>
          <p:cNvSpPr txBox="true"/>
          <p:nvPr/>
        </p:nvSpPr>
        <p:spPr>
          <a:xfrm rot="0">
            <a:off x="1644132" y="3052146"/>
            <a:ext cx="6313950" cy="3276600"/>
          </a:xfrm>
          <a:prstGeom prst="rect">
            <a:avLst/>
          </a:prstGeom>
        </p:spPr>
        <p:txBody>
          <a:bodyPr anchor="t" rtlCol="false" tIns="0" lIns="0" bIns="0" rIns="0">
            <a:spAutoFit/>
          </a:bodyPr>
          <a:lstStyle/>
          <a:p>
            <a:pPr algn="l">
              <a:lnSpc>
                <a:spcPts val="12960"/>
              </a:lnSpc>
            </a:pPr>
            <a:r>
              <a:rPr lang="en-US" sz="10800">
                <a:solidFill>
                  <a:srgbClr val="434343"/>
                </a:solidFill>
                <a:latin typeface="Staatliches"/>
                <a:ea typeface="Staatliches"/>
                <a:cs typeface="Staatliches"/>
                <a:sym typeface="Staatliches"/>
              </a:rPr>
              <a:t>Factor analysis</a:t>
            </a:r>
          </a:p>
        </p:txBody>
      </p:sp>
      <p:sp>
        <p:nvSpPr>
          <p:cNvPr name="Freeform 3" id="3"/>
          <p:cNvSpPr/>
          <p:nvPr/>
        </p:nvSpPr>
        <p:spPr>
          <a:xfrm flipH="false" flipV="false" rot="0">
            <a:off x="7319133" y="8522497"/>
            <a:ext cx="10949817" cy="379958"/>
          </a:xfrm>
          <a:custGeom>
            <a:avLst/>
            <a:gdLst/>
            <a:ahLst/>
            <a:cxnLst/>
            <a:rect r="r" b="b" t="t" l="l"/>
            <a:pathLst>
              <a:path h="379958" w="10949817">
                <a:moveTo>
                  <a:pt x="0" y="0"/>
                </a:moveTo>
                <a:lnTo>
                  <a:pt x="10949817" y="0"/>
                </a:lnTo>
                <a:lnTo>
                  <a:pt x="10949817" y="379958"/>
                </a:lnTo>
                <a:lnTo>
                  <a:pt x="0" y="37995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37468" y="1435634"/>
            <a:ext cx="7342003" cy="6572159"/>
          </a:xfrm>
          <a:custGeom>
            <a:avLst/>
            <a:gdLst/>
            <a:ahLst/>
            <a:cxnLst/>
            <a:rect r="r" b="b" t="t" l="l"/>
            <a:pathLst>
              <a:path h="6572159" w="7342003">
                <a:moveTo>
                  <a:pt x="0" y="0"/>
                </a:moveTo>
                <a:lnTo>
                  <a:pt x="7342003" y="0"/>
                </a:lnTo>
                <a:lnTo>
                  <a:pt x="7342003" y="6572158"/>
                </a:lnTo>
                <a:lnTo>
                  <a:pt x="0" y="65721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997307" y="5770595"/>
            <a:ext cx="2900150" cy="2898101"/>
          </a:xfrm>
          <a:custGeom>
            <a:avLst/>
            <a:gdLst/>
            <a:ahLst/>
            <a:cxnLst/>
            <a:rect r="r" b="b" t="t" l="l"/>
            <a:pathLst>
              <a:path h="2898101" w="2900150">
                <a:moveTo>
                  <a:pt x="0" y="0"/>
                </a:moveTo>
                <a:lnTo>
                  <a:pt x="2900151" y="0"/>
                </a:lnTo>
                <a:lnTo>
                  <a:pt x="2900151" y="2898101"/>
                </a:lnTo>
                <a:lnTo>
                  <a:pt x="0" y="289810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8310088" y="6301455"/>
            <a:ext cx="6159" cy="14187"/>
            <a:chOff x="0" y="0"/>
            <a:chExt cx="6915" cy="15928"/>
          </a:xfrm>
        </p:grpSpPr>
        <p:sp>
          <p:nvSpPr>
            <p:cNvPr name="Freeform 7" id="7"/>
            <p:cNvSpPr/>
            <p:nvPr/>
          </p:nvSpPr>
          <p:spPr>
            <a:xfrm flipH="false" flipV="false" rot="0">
              <a:off x="0" y="127"/>
              <a:ext cx="6858" cy="15748"/>
            </a:xfrm>
            <a:custGeom>
              <a:avLst/>
              <a:gdLst/>
              <a:ahLst/>
              <a:cxnLst/>
              <a:rect r="r" b="b" t="t" l="l"/>
              <a:pathLst>
                <a:path h="15748" w="6858">
                  <a:moveTo>
                    <a:pt x="6858" y="0"/>
                  </a:moveTo>
                  <a:cubicBezTo>
                    <a:pt x="5715" y="0"/>
                    <a:pt x="4191" y="254"/>
                    <a:pt x="3048" y="1143"/>
                  </a:cubicBezTo>
                  <a:cubicBezTo>
                    <a:pt x="381" y="3048"/>
                    <a:pt x="0" y="6731"/>
                    <a:pt x="2032" y="9271"/>
                  </a:cubicBezTo>
                  <a:cubicBezTo>
                    <a:pt x="3429" y="11557"/>
                    <a:pt x="5334" y="13462"/>
                    <a:pt x="6858" y="15748"/>
                  </a:cubicBezTo>
                  <a:lnTo>
                    <a:pt x="6858" y="0"/>
                  </a:lnTo>
                  <a:close/>
                </a:path>
              </a:pathLst>
            </a:custGeom>
            <a:solidFill>
              <a:srgbClr val="FFFFFF"/>
            </a:solidFill>
          </p:spPr>
        </p:sp>
      </p:grpSp>
      <p:grpSp>
        <p:nvGrpSpPr>
          <p:cNvPr name="Group 8" id="8"/>
          <p:cNvGrpSpPr/>
          <p:nvPr/>
        </p:nvGrpSpPr>
        <p:grpSpPr>
          <a:xfrm rot="0">
            <a:off x="15687360" y="5716372"/>
            <a:ext cx="6066" cy="11759"/>
            <a:chOff x="0" y="0"/>
            <a:chExt cx="6811" cy="13203"/>
          </a:xfrm>
        </p:grpSpPr>
        <p:sp>
          <p:nvSpPr>
            <p:cNvPr name="Freeform 9" id="9"/>
            <p:cNvSpPr/>
            <p:nvPr/>
          </p:nvSpPr>
          <p:spPr>
            <a:xfrm flipH="false" flipV="false" rot="0">
              <a:off x="0" y="0"/>
              <a:ext cx="6858" cy="13208"/>
            </a:xfrm>
            <a:custGeom>
              <a:avLst/>
              <a:gdLst/>
              <a:ahLst/>
              <a:cxnLst/>
              <a:rect r="r" b="b" t="t" l="l"/>
              <a:pathLst>
                <a:path h="13208" w="6858">
                  <a:moveTo>
                    <a:pt x="0" y="0"/>
                  </a:moveTo>
                  <a:lnTo>
                    <a:pt x="0" y="13208"/>
                  </a:lnTo>
                  <a:cubicBezTo>
                    <a:pt x="1905" y="13208"/>
                    <a:pt x="3810" y="12192"/>
                    <a:pt x="4953" y="10287"/>
                  </a:cubicBezTo>
                  <a:cubicBezTo>
                    <a:pt x="6858" y="7620"/>
                    <a:pt x="6096" y="3810"/>
                    <a:pt x="3048" y="1905"/>
                  </a:cubicBezTo>
                  <a:cubicBezTo>
                    <a:pt x="1905" y="1524"/>
                    <a:pt x="1143" y="889"/>
                    <a:pt x="0" y="0"/>
                  </a:cubicBezTo>
                  <a:close/>
                </a:path>
              </a:pathLst>
            </a:custGeom>
            <a:solidFill>
              <a:srgbClr val="FEFEFF"/>
            </a:solidFill>
          </p:spPr>
        </p:sp>
      </p:grpSp>
      <p:grpSp>
        <p:nvGrpSpPr>
          <p:cNvPr name="Group 10" id="10"/>
          <p:cNvGrpSpPr/>
          <p:nvPr/>
        </p:nvGrpSpPr>
        <p:grpSpPr>
          <a:xfrm rot="0">
            <a:off x="8310088" y="3762288"/>
            <a:ext cx="6159" cy="11479"/>
            <a:chOff x="0" y="0"/>
            <a:chExt cx="6915" cy="12888"/>
          </a:xfrm>
        </p:grpSpPr>
        <p:sp>
          <p:nvSpPr>
            <p:cNvPr name="Freeform 11" id="11"/>
            <p:cNvSpPr/>
            <p:nvPr/>
          </p:nvSpPr>
          <p:spPr>
            <a:xfrm flipH="false" flipV="false" rot="0">
              <a:off x="0" y="0"/>
              <a:ext cx="6858" cy="12700"/>
            </a:xfrm>
            <a:custGeom>
              <a:avLst/>
              <a:gdLst/>
              <a:ahLst/>
              <a:cxnLst/>
              <a:rect r="r" b="b" t="t" l="l"/>
              <a:pathLst>
                <a:path h="12700" w="6858">
                  <a:moveTo>
                    <a:pt x="6858" y="0"/>
                  </a:moveTo>
                  <a:cubicBezTo>
                    <a:pt x="5715" y="381"/>
                    <a:pt x="4953" y="762"/>
                    <a:pt x="3937" y="1524"/>
                  </a:cubicBezTo>
                  <a:cubicBezTo>
                    <a:pt x="1143" y="3048"/>
                    <a:pt x="0" y="6858"/>
                    <a:pt x="1524" y="9398"/>
                  </a:cubicBezTo>
                  <a:cubicBezTo>
                    <a:pt x="2540" y="11557"/>
                    <a:pt x="4572" y="12700"/>
                    <a:pt x="6731" y="12700"/>
                  </a:cubicBezTo>
                  <a:lnTo>
                    <a:pt x="6731" y="0"/>
                  </a:lnTo>
                  <a:close/>
                </a:path>
              </a:pathLst>
            </a:custGeom>
            <a:solidFill>
              <a:srgbClr val="D6E4FD"/>
            </a:solidFill>
          </p:spPr>
        </p:sp>
      </p:grpSp>
      <p:grpSp>
        <p:nvGrpSpPr>
          <p:cNvPr name="Group 12" id="12"/>
          <p:cNvGrpSpPr/>
          <p:nvPr/>
        </p:nvGrpSpPr>
        <p:grpSpPr>
          <a:xfrm rot="0">
            <a:off x="15687360" y="4271512"/>
            <a:ext cx="6066" cy="14187"/>
            <a:chOff x="0" y="0"/>
            <a:chExt cx="6811" cy="15928"/>
          </a:xfrm>
        </p:grpSpPr>
        <p:sp>
          <p:nvSpPr>
            <p:cNvPr name="Freeform 13" id="13"/>
            <p:cNvSpPr/>
            <p:nvPr/>
          </p:nvSpPr>
          <p:spPr>
            <a:xfrm flipH="false" flipV="false" rot="0">
              <a:off x="0" y="0"/>
              <a:ext cx="6858" cy="15875"/>
            </a:xfrm>
            <a:custGeom>
              <a:avLst/>
              <a:gdLst/>
              <a:ahLst/>
              <a:cxnLst/>
              <a:rect r="r" b="b" t="t" l="l"/>
              <a:pathLst>
                <a:path h="15875" w="6858">
                  <a:moveTo>
                    <a:pt x="0" y="0"/>
                  </a:moveTo>
                  <a:lnTo>
                    <a:pt x="0" y="15875"/>
                  </a:lnTo>
                  <a:cubicBezTo>
                    <a:pt x="1524" y="14097"/>
                    <a:pt x="3048" y="11684"/>
                    <a:pt x="4445" y="9906"/>
                  </a:cubicBezTo>
                  <a:cubicBezTo>
                    <a:pt x="6858" y="7239"/>
                    <a:pt x="6096" y="3429"/>
                    <a:pt x="3810" y="1524"/>
                  </a:cubicBezTo>
                  <a:cubicBezTo>
                    <a:pt x="2667" y="889"/>
                    <a:pt x="1143" y="0"/>
                    <a:pt x="0" y="0"/>
                  </a:cubicBezTo>
                  <a:close/>
                </a:path>
              </a:pathLst>
            </a:custGeom>
            <a:solidFill>
              <a:srgbClr val="CCDDFD"/>
            </a:solidFill>
          </p:spPr>
        </p:sp>
      </p:grpSp>
      <p:sp>
        <p:nvSpPr>
          <p:cNvPr name="Freeform 14" id="14"/>
          <p:cNvSpPr/>
          <p:nvPr/>
        </p:nvSpPr>
        <p:spPr>
          <a:xfrm flipH="false" flipV="false" rot="0">
            <a:off x="7737285" y="2234542"/>
            <a:ext cx="8051474" cy="5516487"/>
          </a:xfrm>
          <a:custGeom>
            <a:avLst/>
            <a:gdLst/>
            <a:ahLst/>
            <a:cxnLst/>
            <a:rect r="r" b="b" t="t" l="l"/>
            <a:pathLst>
              <a:path h="5516487" w="8051474">
                <a:moveTo>
                  <a:pt x="0" y="0"/>
                </a:moveTo>
                <a:lnTo>
                  <a:pt x="8051474" y="0"/>
                </a:lnTo>
                <a:lnTo>
                  <a:pt x="8051474" y="5516487"/>
                </a:lnTo>
                <a:lnTo>
                  <a:pt x="0" y="55164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9058802" y="3241601"/>
            <a:ext cx="2505555" cy="6231440"/>
          </a:xfrm>
          <a:custGeom>
            <a:avLst/>
            <a:gdLst/>
            <a:ahLst/>
            <a:cxnLst/>
            <a:rect r="r" b="b" t="t" l="l"/>
            <a:pathLst>
              <a:path h="6231440" w="2505555">
                <a:moveTo>
                  <a:pt x="0" y="0"/>
                </a:moveTo>
                <a:lnTo>
                  <a:pt x="2505554" y="0"/>
                </a:lnTo>
                <a:lnTo>
                  <a:pt x="2505554" y="6231440"/>
                </a:lnTo>
                <a:lnTo>
                  <a:pt x="0" y="623144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grpSp>
        <p:nvGrpSpPr>
          <p:cNvPr name="Group 2" id="2"/>
          <p:cNvGrpSpPr/>
          <p:nvPr/>
        </p:nvGrpSpPr>
        <p:grpSpPr>
          <a:xfrm rot="0">
            <a:off x="2929510" y="2118400"/>
            <a:ext cx="12429000" cy="5437200"/>
            <a:chOff x="0" y="0"/>
            <a:chExt cx="16572000" cy="7249600"/>
          </a:xfrm>
        </p:grpSpPr>
        <p:sp>
          <p:nvSpPr>
            <p:cNvPr name="Freeform 3" id="3"/>
            <p:cNvSpPr/>
            <p:nvPr/>
          </p:nvSpPr>
          <p:spPr>
            <a:xfrm flipH="false" flipV="false" rot="0">
              <a:off x="0" y="0"/>
              <a:ext cx="16571976" cy="7249541"/>
            </a:xfrm>
            <a:custGeom>
              <a:avLst/>
              <a:gdLst/>
              <a:ahLst/>
              <a:cxnLst/>
              <a:rect r="r" b="b" t="t" l="l"/>
              <a:pathLst>
                <a:path h="7249541" w="16571976">
                  <a:moveTo>
                    <a:pt x="0" y="312674"/>
                  </a:moveTo>
                  <a:cubicBezTo>
                    <a:pt x="0" y="139954"/>
                    <a:pt x="139954" y="0"/>
                    <a:pt x="312674" y="0"/>
                  </a:cubicBezTo>
                  <a:lnTo>
                    <a:pt x="16259302" y="0"/>
                  </a:lnTo>
                  <a:cubicBezTo>
                    <a:pt x="16432022" y="0"/>
                    <a:pt x="16571976" y="139954"/>
                    <a:pt x="16571976" y="312674"/>
                  </a:cubicBezTo>
                  <a:lnTo>
                    <a:pt x="16571976" y="6936867"/>
                  </a:lnTo>
                  <a:cubicBezTo>
                    <a:pt x="16571976" y="7109587"/>
                    <a:pt x="16432022" y="7249541"/>
                    <a:pt x="16259302" y="7249541"/>
                  </a:cubicBezTo>
                  <a:lnTo>
                    <a:pt x="312674" y="7249541"/>
                  </a:lnTo>
                  <a:cubicBezTo>
                    <a:pt x="139954" y="7249541"/>
                    <a:pt x="0" y="7109587"/>
                    <a:pt x="0" y="6936867"/>
                  </a:cubicBezTo>
                  <a:close/>
                </a:path>
              </a:pathLst>
            </a:custGeom>
            <a:solidFill>
              <a:srgbClr val="FFF2CC"/>
            </a:solidFill>
          </p:spPr>
        </p:sp>
      </p:grpSp>
      <p:grpSp>
        <p:nvGrpSpPr>
          <p:cNvPr name="Group 4" id="4"/>
          <p:cNvGrpSpPr/>
          <p:nvPr/>
        </p:nvGrpSpPr>
        <p:grpSpPr>
          <a:xfrm rot="0">
            <a:off x="3102035" y="1957125"/>
            <a:ext cx="12448050" cy="5456250"/>
            <a:chOff x="0" y="0"/>
            <a:chExt cx="16597400" cy="7275000"/>
          </a:xfrm>
        </p:grpSpPr>
        <p:sp>
          <p:nvSpPr>
            <p:cNvPr name="Freeform 5" id="5"/>
            <p:cNvSpPr/>
            <p:nvPr/>
          </p:nvSpPr>
          <p:spPr>
            <a:xfrm flipH="false" flipV="false" rot="0">
              <a:off x="0" y="0"/>
              <a:ext cx="16597376" cy="7274941"/>
            </a:xfrm>
            <a:custGeom>
              <a:avLst/>
              <a:gdLst/>
              <a:ahLst/>
              <a:cxnLst/>
              <a:rect r="r" b="b" t="t" l="l"/>
              <a:pathLst>
                <a:path h="7274941" w="16597376">
                  <a:moveTo>
                    <a:pt x="0" y="325374"/>
                  </a:moveTo>
                  <a:cubicBezTo>
                    <a:pt x="0" y="145669"/>
                    <a:pt x="145923" y="0"/>
                    <a:pt x="326009" y="0"/>
                  </a:cubicBezTo>
                  <a:lnTo>
                    <a:pt x="16271367" y="0"/>
                  </a:lnTo>
                  <a:lnTo>
                    <a:pt x="16271367" y="12700"/>
                  </a:lnTo>
                  <a:lnTo>
                    <a:pt x="16271367" y="0"/>
                  </a:lnTo>
                  <a:cubicBezTo>
                    <a:pt x="16451326" y="0"/>
                    <a:pt x="16597376" y="145669"/>
                    <a:pt x="16597376" y="325374"/>
                  </a:cubicBezTo>
                  <a:lnTo>
                    <a:pt x="16584676" y="325374"/>
                  </a:lnTo>
                  <a:lnTo>
                    <a:pt x="16597376" y="325374"/>
                  </a:lnTo>
                  <a:lnTo>
                    <a:pt x="16597376" y="6949567"/>
                  </a:lnTo>
                  <a:lnTo>
                    <a:pt x="16584676" y="6949567"/>
                  </a:lnTo>
                  <a:lnTo>
                    <a:pt x="16597376" y="6949567"/>
                  </a:lnTo>
                  <a:cubicBezTo>
                    <a:pt x="16597376" y="7129273"/>
                    <a:pt x="16451453" y="7274941"/>
                    <a:pt x="16271367" y="7274941"/>
                  </a:cubicBezTo>
                  <a:lnTo>
                    <a:pt x="16271367" y="7262241"/>
                  </a:lnTo>
                  <a:lnTo>
                    <a:pt x="16271367" y="7274941"/>
                  </a:lnTo>
                  <a:lnTo>
                    <a:pt x="326009" y="7274941"/>
                  </a:lnTo>
                  <a:lnTo>
                    <a:pt x="326009" y="7262241"/>
                  </a:lnTo>
                  <a:lnTo>
                    <a:pt x="326009" y="7274941"/>
                  </a:lnTo>
                  <a:cubicBezTo>
                    <a:pt x="145923" y="7274941"/>
                    <a:pt x="0" y="7129399"/>
                    <a:pt x="0" y="6949567"/>
                  </a:cubicBezTo>
                  <a:lnTo>
                    <a:pt x="0" y="325374"/>
                  </a:lnTo>
                  <a:lnTo>
                    <a:pt x="12700" y="325374"/>
                  </a:lnTo>
                  <a:lnTo>
                    <a:pt x="0" y="325374"/>
                  </a:lnTo>
                  <a:moveTo>
                    <a:pt x="25400" y="325374"/>
                  </a:moveTo>
                  <a:lnTo>
                    <a:pt x="25400" y="6949567"/>
                  </a:lnTo>
                  <a:lnTo>
                    <a:pt x="12700" y="6949567"/>
                  </a:lnTo>
                  <a:lnTo>
                    <a:pt x="25400" y="6949567"/>
                  </a:lnTo>
                  <a:cubicBezTo>
                    <a:pt x="25400" y="7115175"/>
                    <a:pt x="159893" y="7249541"/>
                    <a:pt x="326009" y="7249541"/>
                  </a:cubicBezTo>
                  <a:lnTo>
                    <a:pt x="16271367" y="7249541"/>
                  </a:lnTo>
                  <a:cubicBezTo>
                    <a:pt x="16437356" y="7249541"/>
                    <a:pt x="16571976" y="7115175"/>
                    <a:pt x="16571976" y="6949567"/>
                  </a:cubicBezTo>
                  <a:lnTo>
                    <a:pt x="16571976" y="325374"/>
                  </a:lnTo>
                  <a:cubicBezTo>
                    <a:pt x="16571976" y="159766"/>
                    <a:pt x="16437482" y="25400"/>
                    <a:pt x="16271367" y="25400"/>
                  </a:cubicBezTo>
                  <a:lnTo>
                    <a:pt x="326009" y="25400"/>
                  </a:lnTo>
                  <a:lnTo>
                    <a:pt x="326009" y="12700"/>
                  </a:lnTo>
                  <a:lnTo>
                    <a:pt x="326009" y="25400"/>
                  </a:lnTo>
                  <a:cubicBezTo>
                    <a:pt x="159893" y="25400"/>
                    <a:pt x="25400" y="159766"/>
                    <a:pt x="25400" y="325374"/>
                  </a:cubicBezTo>
                  <a:close/>
                </a:path>
              </a:pathLst>
            </a:custGeom>
            <a:solidFill>
              <a:srgbClr val="434343"/>
            </a:solidFill>
          </p:spPr>
        </p:sp>
      </p:grpSp>
      <p:sp>
        <p:nvSpPr>
          <p:cNvPr name="TextBox 6" id="6"/>
          <p:cNvSpPr txBox="true"/>
          <p:nvPr/>
        </p:nvSpPr>
        <p:spPr>
          <a:xfrm rot="0">
            <a:off x="5216775" y="4452421"/>
            <a:ext cx="7853550" cy="2019300"/>
          </a:xfrm>
          <a:prstGeom prst="rect">
            <a:avLst/>
          </a:prstGeom>
        </p:spPr>
        <p:txBody>
          <a:bodyPr anchor="t" rtlCol="false" tIns="0" lIns="0" bIns="0" rIns="0">
            <a:spAutoFit/>
          </a:bodyPr>
          <a:lstStyle/>
          <a:p>
            <a:pPr algn="ctr">
              <a:lnSpc>
                <a:spcPts val="2640"/>
              </a:lnSpc>
            </a:pPr>
            <a:r>
              <a:rPr lang="en-US" sz="2200">
                <a:solidFill>
                  <a:srgbClr val="434343"/>
                </a:solidFill>
                <a:latin typeface="Arimo"/>
                <a:ea typeface="Arimo"/>
                <a:cs typeface="Arimo"/>
                <a:sym typeface="Arimo"/>
              </a:rPr>
              <a:t>Factor analysis is a statistical technique used to identify underlying relationships between variables. It aims to reduce a large set of variables into a smaller set of factors or latent variables. These factors are thought to represent underlying constructs that explain the correlations among the observed variables.</a:t>
            </a:r>
          </a:p>
        </p:txBody>
      </p:sp>
      <p:sp>
        <p:nvSpPr>
          <p:cNvPr name="TextBox 7" id="7"/>
          <p:cNvSpPr txBox="true"/>
          <p:nvPr/>
        </p:nvSpPr>
        <p:spPr>
          <a:xfrm rot="0">
            <a:off x="4566215" y="3383001"/>
            <a:ext cx="9155550" cy="586950"/>
          </a:xfrm>
          <a:prstGeom prst="rect">
            <a:avLst/>
          </a:prstGeom>
        </p:spPr>
        <p:txBody>
          <a:bodyPr anchor="t" rtlCol="false" tIns="0" lIns="0" bIns="0" rIns="0">
            <a:spAutoFit/>
          </a:bodyPr>
          <a:lstStyle/>
          <a:p>
            <a:pPr algn="ctr">
              <a:lnSpc>
                <a:spcPts val="5759"/>
              </a:lnSpc>
            </a:pPr>
            <a:r>
              <a:rPr lang="en-US" sz="4800">
                <a:solidFill>
                  <a:srgbClr val="434343"/>
                </a:solidFill>
                <a:latin typeface="Staatliches"/>
                <a:ea typeface="Staatliches"/>
                <a:cs typeface="Staatliches"/>
                <a:sym typeface="Staatliches"/>
              </a:rPr>
              <a:t>INTRODUCTION</a:t>
            </a:r>
          </a:p>
        </p:txBody>
      </p:sp>
      <p:sp>
        <p:nvSpPr>
          <p:cNvPr name="Freeform 8" id="8"/>
          <p:cNvSpPr/>
          <p:nvPr/>
        </p:nvSpPr>
        <p:spPr>
          <a:xfrm flipH="false" flipV="false" rot="0">
            <a:off x="9714448" y="6403492"/>
            <a:ext cx="4743820" cy="3014186"/>
          </a:xfrm>
          <a:custGeom>
            <a:avLst/>
            <a:gdLst/>
            <a:ahLst/>
            <a:cxnLst/>
            <a:rect r="r" b="b" t="t" l="l"/>
            <a:pathLst>
              <a:path h="3014186" w="4743820">
                <a:moveTo>
                  <a:pt x="0" y="0"/>
                </a:moveTo>
                <a:lnTo>
                  <a:pt x="4743820" y="0"/>
                </a:lnTo>
                <a:lnTo>
                  <a:pt x="4743820" y="3014186"/>
                </a:lnTo>
                <a:lnTo>
                  <a:pt x="0" y="30141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15631336" y="9812482"/>
            <a:ext cx="13658" cy="6392"/>
            <a:chOff x="0" y="0"/>
            <a:chExt cx="18211" cy="8523"/>
          </a:xfrm>
        </p:grpSpPr>
        <p:sp>
          <p:nvSpPr>
            <p:cNvPr name="Freeform 10" id="10"/>
            <p:cNvSpPr/>
            <p:nvPr/>
          </p:nvSpPr>
          <p:spPr>
            <a:xfrm flipH="false" flipV="false" rot="0">
              <a:off x="0" y="127"/>
              <a:ext cx="18034" cy="8255"/>
            </a:xfrm>
            <a:custGeom>
              <a:avLst/>
              <a:gdLst/>
              <a:ahLst/>
              <a:cxnLst/>
              <a:rect r="r" b="b" t="t" l="l"/>
              <a:pathLst>
                <a:path h="8255" w="18034">
                  <a:moveTo>
                    <a:pt x="2286" y="0"/>
                  </a:moveTo>
                  <a:cubicBezTo>
                    <a:pt x="3683" y="2667"/>
                    <a:pt x="7874" y="5080"/>
                    <a:pt x="14478" y="7366"/>
                  </a:cubicBezTo>
                  <a:cubicBezTo>
                    <a:pt x="15367" y="7747"/>
                    <a:pt x="16764" y="7747"/>
                    <a:pt x="18034" y="8255"/>
                  </a:cubicBezTo>
                  <a:cubicBezTo>
                    <a:pt x="8382" y="6477"/>
                    <a:pt x="2794" y="4572"/>
                    <a:pt x="1397" y="2667"/>
                  </a:cubicBezTo>
                  <a:cubicBezTo>
                    <a:pt x="508" y="1778"/>
                    <a:pt x="0" y="889"/>
                    <a:pt x="0" y="0"/>
                  </a:cubicBezTo>
                  <a:close/>
                </a:path>
              </a:pathLst>
            </a:custGeom>
            <a:solidFill>
              <a:srgbClr val="7D8488"/>
            </a:solidFill>
          </p:spPr>
        </p:sp>
      </p:grpSp>
      <p:sp>
        <p:nvSpPr>
          <p:cNvPr name="Freeform 11" id="11"/>
          <p:cNvSpPr/>
          <p:nvPr/>
        </p:nvSpPr>
        <p:spPr>
          <a:xfrm flipH="false" flipV="false" rot="0">
            <a:off x="9381281" y="9408157"/>
            <a:ext cx="9220476" cy="319950"/>
          </a:xfrm>
          <a:custGeom>
            <a:avLst/>
            <a:gdLst/>
            <a:ahLst/>
            <a:cxnLst/>
            <a:rect r="r" b="b" t="t" l="l"/>
            <a:pathLst>
              <a:path h="319950" w="9220476">
                <a:moveTo>
                  <a:pt x="0" y="0"/>
                </a:moveTo>
                <a:lnTo>
                  <a:pt x="9220476" y="0"/>
                </a:lnTo>
                <a:lnTo>
                  <a:pt x="9220476" y="319950"/>
                </a:lnTo>
                <a:lnTo>
                  <a:pt x="0" y="3199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704338" y="3585252"/>
            <a:ext cx="2667062" cy="5832434"/>
          </a:xfrm>
          <a:custGeom>
            <a:avLst/>
            <a:gdLst/>
            <a:ahLst/>
            <a:cxnLst/>
            <a:rect r="r" b="b" t="t" l="l"/>
            <a:pathLst>
              <a:path h="5832434" w="2667062">
                <a:moveTo>
                  <a:pt x="0" y="0"/>
                </a:moveTo>
                <a:lnTo>
                  <a:pt x="2667062" y="0"/>
                </a:lnTo>
                <a:lnTo>
                  <a:pt x="2667062" y="5832434"/>
                </a:lnTo>
                <a:lnTo>
                  <a:pt x="0" y="58324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05825" y="942975"/>
            <a:ext cx="16294950" cy="714375"/>
          </a:xfrm>
          <a:prstGeom prst="rect">
            <a:avLst/>
          </a:prstGeom>
        </p:spPr>
        <p:txBody>
          <a:bodyPr anchor="t" rtlCol="false" tIns="0" lIns="0" bIns="0" rIns="0">
            <a:spAutoFit/>
          </a:bodyPr>
          <a:lstStyle/>
          <a:p>
            <a:pPr algn="ctr">
              <a:lnSpc>
                <a:spcPts val="5759"/>
              </a:lnSpc>
            </a:pPr>
            <a:r>
              <a:rPr lang="en-US" sz="4800">
                <a:solidFill>
                  <a:srgbClr val="000000"/>
                </a:solidFill>
                <a:latin typeface="Montserrat Bold"/>
                <a:ea typeface="Montserrat Bold"/>
                <a:cs typeface="Montserrat Bold"/>
                <a:sym typeface="Montserrat Bold"/>
              </a:rPr>
              <a:t>Pre-requisites for factor analysis</a:t>
            </a:r>
          </a:p>
        </p:txBody>
      </p:sp>
      <p:graphicFrame>
        <p:nvGraphicFramePr>
          <p:cNvPr name="Table 3" id="3"/>
          <p:cNvGraphicFramePr>
            <a:graphicFrameLocks noGrp="true"/>
          </p:cNvGraphicFramePr>
          <p:nvPr/>
        </p:nvGraphicFramePr>
        <p:xfrm>
          <a:off x="910575" y="2124075"/>
          <a:ext cx="17126048" cy="6072188"/>
        </p:xfrm>
        <a:graphic>
          <a:graphicData uri="http://schemas.openxmlformats.org/drawingml/2006/table">
            <a:tbl>
              <a:tblPr/>
              <a:tblGrid>
                <a:gridCol w="15920834"/>
                <a:gridCol w="1205214"/>
              </a:tblGrid>
              <a:tr h="863367">
                <a:tc gridSpan="2">
                  <a:txBody>
                    <a:bodyPr anchor="t" rtlCol="false"/>
                    <a:lstStyle/>
                    <a:p>
                      <a:pPr algn="ctr">
                        <a:lnSpc>
                          <a:spcPts val="3840"/>
                        </a:lnSpc>
                        <a:defRPr/>
                      </a:pPr>
                      <a:r>
                        <a:rPr lang="en-US" sz="3200">
                          <a:solidFill>
                            <a:srgbClr val="000000"/>
                          </a:solidFill>
                          <a:latin typeface="Arimo"/>
                          <a:ea typeface="Arimo"/>
                          <a:cs typeface="Arimo"/>
                          <a:sym typeface="Arimo"/>
                        </a:rPr>
                        <a:t>Check The following pre-requisites before applying the factor analysis</a:t>
                      </a:r>
                      <a:endParaRPr lang="en-US" sz="1100"/>
                    </a:p>
                  </a:txBody>
                  <a:tcPr marL="91425" marR="91425" marT="91425" marB="91425" anchor="ctr">
                    <a:lnL cmpd="sng" algn="ctr" cap="flat" w="9525">
                      <a:solidFill>
                        <a:srgbClr val="16205A"/>
                      </a:solidFill>
                      <a:prstDash val="solid"/>
                      <a:round/>
                      <a:headEnd type="none" w="med" len="med"/>
                      <a:tailEnd type="none" w="med" len="med"/>
                    </a:lnL>
                    <a:lnR cmpd="sng" algn="ctr" cap="flat" w="9525">
                      <a:solidFill>
                        <a:srgbClr val="16205A"/>
                      </a:solidFill>
                      <a:prstDash val="solid"/>
                      <a:round/>
                      <a:headEnd type="none" w="med" len="med"/>
                      <a:tailEnd type="none" w="med" len="med"/>
                    </a:lnR>
                    <a:lnT cmpd="sng" algn="ctr" cap="flat" w="9525">
                      <a:solidFill>
                        <a:srgbClr val="16205A"/>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EB95F"/>
                    </a:solidFill>
                  </a:tcPr>
                </a:tc>
                <a:tc hMerge="true">
                  <a:txBody>
                    <a:bodyPr anchor="t" rtlCol="false"/>
                    <a:lstStyle/>
                    <a:p>
                      <a:pPr algn="ctr">
                        <a:lnSpc>
                          <a:spcPts val="3840"/>
                        </a:lnSpc>
                        <a:defRPr/>
                      </a:pPr>
                      <a:r>
                        <a:rPr lang="en-US" sz="3200">
                          <a:solidFill>
                            <a:srgbClr val="000000"/>
                          </a:solidFill>
                          <a:latin typeface="Arimo"/>
                          <a:ea typeface="Arimo"/>
                          <a:cs typeface="Arimo"/>
                          <a:sym typeface="Arimo"/>
                        </a:rPr>
                        <a:t>Check The following pre-requisites before applying the factor analysis</a:t>
                      </a:r>
                      <a:endParaRPr lang="en-US" sz="1100"/>
                    </a:p>
                  </a:txBody>
                  <a:tcPr marL="91425" marR="91425" marT="91425" marB="91425" anchor="ctr">
                    <a:lnL cmpd="sng" algn="ctr" cap="flat" w="9525">
                      <a:solidFill>
                        <a:srgbClr val="16205A"/>
                      </a:solidFill>
                      <a:prstDash val="solid"/>
                      <a:round/>
                      <a:headEnd type="none" w="med" len="med"/>
                      <a:tailEnd type="none" w="med" len="med"/>
                    </a:lnL>
                    <a:lnR cmpd="sng" algn="ctr" cap="flat" w="9525">
                      <a:solidFill>
                        <a:srgbClr val="16205A"/>
                      </a:solidFill>
                      <a:prstDash val="solid"/>
                      <a:round/>
                      <a:headEnd type="none" w="med" len="med"/>
                      <a:tailEnd type="none" w="med" len="med"/>
                    </a:lnR>
                    <a:lnT cmpd="sng" algn="ctr" cap="flat" w="9525">
                      <a:solidFill>
                        <a:srgbClr val="16205A"/>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EB95F"/>
                    </a:solidFill>
                  </a:tcPr>
                </a:tc>
              </a:tr>
              <a:tr h="863367">
                <a:tc>
                  <a:txBody>
                    <a:bodyPr anchor="t" rtlCol="false"/>
                    <a:lstStyle/>
                    <a:p>
                      <a:pPr algn="l" marL="883920" indent="-441960" lvl="1">
                        <a:lnSpc>
                          <a:spcPts val="2879"/>
                        </a:lnSpc>
                        <a:buFont typeface="Arial"/>
                        <a:buChar char="•"/>
                        <a:defRPr/>
                      </a:pPr>
                      <a:r>
                        <a:rPr lang="en-US" sz="2400">
                          <a:solidFill>
                            <a:srgbClr val="000000"/>
                          </a:solidFill>
                          <a:latin typeface="Montserrat Medium"/>
                          <a:ea typeface="Montserrat Medium"/>
                          <a:cs typeface="Montserrat Medium"/>
                          <a:sym typeface="Montserrat Medium"/>
                        </a:rPr>
                        <a:t>We should apply factor Analysis on the large datasets to diminish the error in the final results.</a:t>
                      </a:r>
                      <a:r>
                        <a:rPr lang="en-US" sz="2400">
                          <a:solidFill>
                            <a:srgbClr val="000000"/>
                          </a:solidFill>
                          <a:latin typeface="Montserrat Medium"/>
                          <a:ea typeface="Montserrat Medium"/>
                          <a:cs typeface="Montserrat Medium"/>
                          <a:sym typeface="Montserrat Medium"/>
                        </a:rPr>
                        <a:t> </a:t>
                      </a:r>
                      <a:endParaRPr lang="en-US" sz="1100"/>
                    </a:p>
                  </a:txBody>
                  <a:tcPr marL="91425" marR="91425" marT="91425" marB="914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520"/>
                        </a:lnSpc>
                        <a:defRPr/>
                      </a:pPr>
                      <a:r>
                        <a:rPr lang="en-US" sz="2100">
                          <a:solidFill>
                            <a:srgbClr val="000000"/>
                          </a:solidFill>
                          <a:latin typeface="Montserrat Medium"/>
                          <a:ea typeface="Montserrat Medium"/>
                          <a:cs typeface="Montserrat Medium"/>
                          <a:sym typeface="Montserrat Medium"/>
                        </a:rPr>
                        <a:t>✓</a:t>
                      </a:r>
                      <a:endParaRPr lang="en-US" sz="1100"/>
                    </a:p>
                  </a:txBody>
                  <a:tcPr marL="91425" marR="91425" marT="91425" marB="914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8E4A2"/>
                    </a:solidFill>
                  </a:tcPr>
                </a:tc>
              </a:tr>
              <a:tr h="1039856">
                <a:tc>
                  <a:txBody>
                    <a:bodyPr anchor="t" rtlCol="false"/>
                    <a:lstStyle/>
                    <a:p>
                      <a:pPr algn="l" marL="883920" indent="-441960" lvl="1">
                        <a:lnSpc>
                          <a:spcPts val="2879"/>
                        </a:lnSpc>
                        <a:buFont typeface="Arial"/>
                        <a:buChar char="•"/>
                        <a:defRPr/>
                      </a:pPr>
                      <a:r>
                        <a:rPr lang="en-US" sz="2400">
                          <a:solidFill>
                            <a:srgbClr val="000000"/>
                          </a:solidFill>
                          <a:latin typeface="Montserrat Medium"/>
                          <a:ea typeface="Montserrat Medium"/>
                          <a:cs typeface="Montserrat Medium"/>
                          <a:sym typeface="Montserrat Medium"/>
                        </a:rPr>
                        <a:t>The correlation between the factors and variables should be at least 0.30, as anything lower than this would imply a weak relationship between the variables.</a:t>
                      </a:r>
                      <a:endParaRPr lang="en-US" sz="1100"/>
                    </a:p>
                  </a:txBody>
                  <a:tcPr marL="91425" marR="91425" marT="91425" marB="914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520"/>
                        </a:lnSpc>
                        <a:defRPr/>
                      </a:pPr>
                      <a:r>
                        <a:rPr lang="en-US" sz="2100">
                          <a:solidFill>
                            <a:srgbClr val="000000"/>
                          </a:solidFill>
                          <a:latin typeface="Montserrat Medium"/>
                          <a:ea typeface="Montserrat Medium"/>
                          <a:cs typeface="Montserrat Medium"/>
                          <a:sym typeface="Montserrat Medium"/>
                        </a:rPr>
                        <a:t>✓</a:t>
                      </a:r>
                      <a:endParaRPr lang="en-US" sz="1100"/>
                    </a:p>
                  </a:txBody>
                  <a:tcPr marL="91425" marR="91425" marT="91425" marB="914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8E4A2"/>
                    </a:solidFill>
                  </a:tcPr>
                </a:tc>
              </a:tr>
              <a:tr h="1402375">
                <a:tc>
                  <a:txBody>
                    <a:bodyPr anchor="t" rtlCol="false"/>
                    <a:lstStyle/>
                    <a:p>
                      <a:pPr algn="l" marL="883920" indent="-441960" lvl="1">
                        <a:lnSpc>
                          <a:spcPts val="2879"/>
                        </a:lnSpc>
                        <a:buFont typeface="Arial"/>
                        <a:buChar char="•"/>
                        <a:defRPr/>
                      </a:pPr>
                      <a:r>
                        <a:rPr lang="en-US" sz="2400">
                          <a:solidFill>
                            <a:srgbClr val="000000"/>
                          </a:solidFill>
                          <a:latin typeface="Montserrat Medium"/>
                          <a:ea typeface="Montserrat Medium"/>
                          <a:cs typeface="Montserrat Medium"/>
                          <a:sym typeface="Montserrat Medium"/>
                        </a:rPr>
                        <a:t>The SMC(Squared Multiple Correlation) of the dataset needs to be checked, and variables that have issues with a singularity, i.e., SMC close to 0 and multicollinearity, i.e., SMC close to 1.0, should be removed from your dataset.</a:t>
                      </a:r>
                      <a:endParaRPr lang="en-US" sz="1100"/>
                    </a:p>
                  </a:txBody>
                  <a:tcPr marL="91425" marR="91425" marT="91425" marB="914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r h="863367">
                <a:tc>
                  <a:txBody>
                    <a:bodyPr anchor="t" rtlCol="false"/>
                    <a:lstStyle/>
                    <a:p>
                      <a:pPr algn="l" marL="883920" indent="-441960" lvl="1">
                        <a:lnSpc>
                          <a:spcPts val="2879"/>
                        </a:lnSpc>
                        <a:buFont typeface="Arial"/>
                        <a:buChar char="•"/>
                        <a:defRPr/>
                      </a:pPr>
                      <a:r>
                        <a:rPr lang="en-US" sz="2400">
                          <a:solidFill>
                            <a:srgbClr val="000000"/>
                          </a:solidFill>
                          <a:latin typeface="Montserrat Medium"/>
                          <a:ea typeface="Montserrat Medium"/>
                          <a:cs typeface="Montserrat Medium"/>
                          <a:sym typeface="Montserrat Medium"/>
                        </a:rPr>
                        <a:t>We should also remove outliers from the dataset</a:t>
                      </a:r>
                      <a:endParaRPr lang="en-US" sz="1100"/>
                    </a:p>
                  </a:txBody>
                  <a:tcPr marL="91425" marR="91425" marT="91425" marB="914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ctr">
                        <a:lnSpc>
                          <a:spcPts val="2520"/>
                        </a:lnSpc>
                        <a:defRPr/>
                      </a:pPr>
                      <a:r>
                        <a:rPr lang="en-US" sz="2100">
                          <a:solidFill>
                            <a:srgbClr val="000000"/>
                          </a:solidFill>
                          <a:latin typeface="Montserrat Medium"/>
                          <a:ea typeface="Montserrat Medium"/>
                          <a:cs typeface="Montserrat Medium"/>
                          <a:sym typeface="Montserrat Medium"/>
                        </a:rPr>
                        <a:t>✓</a:t>
                      </a:r>
                      <a:endParaRPr lang="en-US" sz="1100"/>
                    </a:p>
                  </a:txBody>
                  <a:tcPr marL="91425" marR="91425" marT="91425" marB="914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18E4A2"/>
                    </a:solidFill>
                  </a:tcPr>
                </a:tc>
              </a:tr>
              <a:tr h="1039856">
                <a:tc>
                  <a:txBody>
                    <a:bodyPr anchor="t" rtlCol="false"/>
                    <a:lstStyle/>
                    <a:p>
                      <a:pPr algn="l" marL="883920" indent="-441960" lvl="1">
                        <a:lnSpc>
                          <a:spcPts val="2879"/>
                        </a:lnSpc>
                        <a:buFont typeface="Arial"/>
                        <a:buChar char="•"/>
                        <a:defRPr/>
                      </a:pPr>
                      <a:r>
                        <a:rPr lang="en-US" sz="2400">
                          <a:solidFill>
                            <a:srgbClr val="000000"/>
                          </a:solidFill>
                          <a:latin typeface="Montserrat Medium"/>
                          <a:ea typeface="Montserrat Medium"/>
                          <a:cs typeface="Montserrat Medium"/>
                          <a:sym typeface="Montserrat Medium"/>
                        </a:rPr>
                        <a:t>The dataset should be standard scaled, and we should convert the categorical features to numerical features.</a:t>
                      </a:r>
                      <a:endParaRPr lang="en-US" sz="1100"/>
                    </a:p>
                  </a:txBody>
                  <a:tcPr marL="91425" marR="91425" marT="91425" marB="914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txBody>
                  <a:tcPr marL="91425" marR="91425" marT="91425" marB="91425" anchor="ctr">
                    <a:lnL cmpd="sng" algn="ctr" cap="flat" w="9525">
                      <a:solidFill>
                        <a:srgbClr val="000000"/>
                      </a:solidFill>
                      <a:prstDash val="solid"/>
                      <a:round/>
                      <a:headEnd type="none" w="med" len="med"/>
                      <a:tailEnd type="none" w="med" len="med"/>
                    </a:lnL>
                    <a:lnR cmpd="sng" algn="ctr" cap="flat" w="9525">
                      <a:solidFill>
                        <a:srgbClr val="000000"/>
                      </a:solidFill>
                      <a:prstDash val="solid"/>
                      <a:round/>
                      <a:headEnd type="none" w="med" len="med"/>
                      <a:tailEnd type="none" w="med" len="med"/>
                    </a:lnR>
                    <a:lnT cmpd="sng" algn="ctr" cap="flat" w="9525">
                      <a:solidFill>
                        <a:srgbClr val="000000"/>
                      </a:solidFill>
                      <a:prstDash val="solid"/>
                      <a:round/>
                      <a:headEnd type="none" w="med" len="med"/>
                      <a:tailEnd type="none" w="med" len="med"/>
                    </a:lnT>
                    <a:lnB cmpd="sng" algn="ctr" cap="flat" w="9525">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865400"/>
            <a:ext cx="16294950" cy="714375"/>
          </a:xfrm>
          <a:prstGeom prst="rect">
            <a:avLst/>
          </a:prstGeom>
        </p:spPr>
        <p:txBody>
          <a:bodyPr anchor="t" rtlCol="false" tIns="0" lIns="0" bIns="0" rIns="0">
            <a:spAutoFit/>
          </a:bodyPr>
          <a:lstStyle/>
          <a:p>
            <a:pPr algn="ctr">
              <a:lnSpc>
                <a:spcPts val="5759"/>
              </a:lnSpc>
            </a:pPr>
            <a:r>
              <a:rPr lang="en-US" sz="4800">
                <a:solidFill>
                  <a:srgbClr val="000000"/>
                </a:solidFill>
                <a:latin typeface="Montserrat Bold"/>
                <a:ea typeface="Montserrat Bold"/>
                <a:cs typeface="Montserrat Bold"/>
                <a:sym typeface="Montserrat Bold"/>
              </a:rPr>
              <a:t>How to do Factor Analysis (Factor Analysis Steps)?</a:t>
            </a:r>
          </a:p>
        </p:txBody>
      </p:sp>
      <p:sp>
        <p:nvSpPr>
          <p:cNvPr name="TextBox 3" id="3"/>
          <p:cNvSpPr txBox="true"/>
          <p:nvPr/>
        </p:nvSpPr>
        <p:spPr>
          <a:xfrm rot="0">
            <a:off x="1005825" y="2794325"/>
            <a:ext cx="4376550" cy="714375"/>
          </a:xfrm>
          <a:prstGeom prst="rect">
            <a:avLst/>
          </a:prstGeom>
        </p:spPr>
        <p:txBody>
          <a:bodyPr anchor="t" rtlCol="false" tIns="0" lIns="0" bIns="0" rIns="0">
            <a:spAutoFit/>
          </a:bodyPr>
          <a:lstStyle/>
          <a:p>
            <a:pPr algn="l">
              <a:lnSpc>
                <a:spcPts val="2879"/>
              </a:lnSpc>
            </a:pPr>
            <a:r>
              <a:rPr lang="en-US" sz="2400">
                <a:solidFill>
                  <a:srgbClr val="000000"/>
                </a:solidFill>
                <a:latin typeface="Montserrat Medium"/>
                <a:ea typeface="Montserrat Medium"/>
                <a:cs typeface="Montserrat Medium"/>
                <a:sym typeface="Montserrat Medium"/>
              </a:rPr>
              <a:t>Determine the Suitability of Data for Factor Analysis</a:t>
            </a:r>
          </a:p>
        </p:txBody>
      </p:sp>
      <p:grpSp>
        <p:nvGrpSpPr>
          <p:cNvPr name="Group 4" id="4"/>
          <p:cNvGrpSpPr/>
          <p:nvPr/>
        </p:nvGrpSpPr>
        <p:grpSpPr>
          <a:xfrm rot="0">
            <a:off x="5474050" y="2560850"/>
            <a:ext cx="1387200" cy="1171800"/>
            <a:chOff x="0" y="0"/>
            <a:chExt cx="1849600" cy="1562400"/>
          </a:xfrm>
        </p:grpSpPr>
        <p:sp>
          <p:nvSpPr>
            <p:cNvPr name="Freeform 5" id="5"/>
            <p:cNvSpPr/>
            <p:nvPr/>
          </p:nvSpPr>
          <p:spPr>
            <a:xfrm flipH="false" flipV="false" rot="0">
              <a:off x="0" y="0"/>
              <a:ext cx="1849755" cy="1562354"/>
            </a:xfrm>
            <a:custGeom>
              <a:avLst/>
              <a:gdLst/>
              <a:ahLst/>
              <a:cxnLst/>
              <a:rect r="r" b="b" t="t" l="l"/>
              <a:pathLst>
                <a:path h="1562354" w="1849755">
                  <a:moveTo>
                    <a:pt x="0" y="781177"/>
                  </a:moveTo>
                  <a:lnTo>
                    <a:pt x="390652" y="0"/>
                  </a:lnTo>
                  <a:lnTo>
                    <a:pt x="1459103" y="0"/>
                  </a:lnTo>
                  <a:lnTo>
                    <a:pt x="1849755" y="781177"/>
                  </a:lnTo>
                  <a:lnTo>
                    <a:pt x="1459103" y="1562354"/>
                  </a:lnTo>
                  <a:lnTo>
                    <a:pt x="390652" y="1562354"/>
                  </a:lnTo>
                  <a:close/>
                </a:path>
              </a:pathLst>
            </a:custGeom>
            <a:solidFill>
              <a:srgbClr val="EEA9F9"/>
            </a:solidFill>
          </p:spPr>
        </p:sp>
        <p:sp>
          <p:nvSpPr>
            <p:cNvPr name="TextBox 6" id="6"/>
            <p:cNvSpPr txBox="true"/>
            <p:nvPr/>
          </p:nvSpPr>
          <p:spPr>
            <a:xfrm>
              <a:off x="0" y="-28575"/>
              <a:ext cx="1849600" cy="1590975"/>
            </a:xfrm>
            <a:prstGeom prst="rect">
              <a:avLst/>
            </a:prstGeom>
          </p:spPr>
          <p:txBody>
            <a:bodyPr anchor="ctr" rtlCol="false" tIns="50800" lIns="50800" bIns="50800" rIns="50800"/>
            <a:lstStyle/>
            <a:p>
              <a:pPr algn="ctr">
                <a:lnSpc>
                  <a:spcPts val="3840"/>
                </a:lnSpc>
              </a:pPr>
              <a:r>
                <a:rPr lang="en-US" sz="3200">
                  <a:solidFill>
                    <a:srgbClr val="000000"/>
                  </a:solidFill>
                  <a:latin typeface="Arimo"/>
                  <a:ea typeface="Arimo"/>
                  <a:cs typeface="Arimo"/>
                  <a:sym typeface="Arimo"/>
                </a:rPr>
                <a:t>1</a:t>
              </a:r>
            </a:p>
          </p:txBody>
        </p:sp>
      </p:grpSp>
      <p:sp>
        <p:nvSpPr>
          <p:cNvPr name="TextBox 7" id="7"/>
          <p:cNvSpPr txBox="true"/>
          <p:nvPr/>
        </p:nvSpPr>
        <p:spPr>
          <a:xfrm rot="0">
            <a:off x="1005825" y="4494559"/>
            <a:ext cx="4376550" cy="714375"/>
          </a:xfrm>
          <a:prstGeom prst="rect">
            <a:avLst/>
          </a:prstGeom>
        </p:spPr>
        <p:txBody>
          <a:bodyPr anchor="t" rtlCol="false" tIns="0" lIns="0" bIns="0" rIns="0">
            <a:spAutoFit/>
          </a:bodyPr>
          <a:lstStyle/>
          <a:p>
            <a:pPr algn="l">
              <a:lnSpc>
                <a:spcPts val="2879"/>
              </a:lnSpc>
            </a:pPr>
            <a:r>
              <a:rPr lang="en-US" sz="2400">
                <a:solidFill>
                  <a:srgbClr val="000000"/>
                </a:solidFill>
                <a:latin typeface="Montserrat Medium"/>
                <a:ea typeface="Montserrat Medium"/>
                <a:cs typeface="Montserrat Medium"/>
                <a:sym typeface="Montserrat Medium"/>
              </a:rPr>
              <a:t>Choose the Extraction Method</a:t>
            </a:r>
          </a:p>
        </p:txBody>
      </p:sp>
      <p:sp>
        <p:nvSpPr>
          <p:cNvPr name="TextBox 8" id="8"/>
          <p:cNvSpPr txBox="true"/>
          <p:nvPr/>
        </p:nvSpPr>
        <p:spPr>
          <a:xfrm rot="0">
            <a:off x="1005825" y="6375766"/>
            <a:ext cx="4376550" cy="352425"/>
          </a:xfrm>
          <a:prstGeom prst="rect">
            <a:avLst/>
          </a:prstGeom>
        </p:spPr>
        <p:txBody>
          <a:bodyPr anchor="t" rtlCol="false" tIns="0" lIns="0" bIns="0" rIns="0">
            <a:spAutoFit/>
          </a:bodyPr>
          <a:lstStyle/>
          <a:p>
            <a:pPr algn="l">
              <a:lnSpc>
                <a:spcPts val="2879"/>
              </a:lnSpc>
            </a:pPr>
            <a:r>
              <a:rPr lang="en-US" sz="2400">
                <a:solidFill>
                  <a:srgbClr val="000000"/>
                </a:solidFill>
                <a:latin typeface="Montserrat Medium"/>
                <a:ea typeface="Montserrat Medium"/>
                <a:cs typeface="Montserrat Medium"/>
                <a:sym typeface="Montserrat Medium"/>
              </a:rPr>
              <a:t>Factor Extraction.</a:t>
            </a:r>
          </a:p>
        </p:txBody>
      </p:sp>
      <p:sp>
        <p:nvSpPr>
          <p:cNvPr name="TextBox 9" id="9"/>
          <p:cNvSpPr txBox="true"/>
          <p:nvPr/>
        </p:nvSpPr>
        <p:spPr>
          <a:xfrm rot="0">
            <a:off x="1005825" y="8076000"/>
            <a:ext cx="4376550" cy="352425"/>
          </a:xfrm>
          <a:prstGeom prst="rect">
            <a:avLst/>
          </a:prstGeom>
        </p:spPr>
        <p:txBody>
          <a:bodyPr anchor="t" rtlCol="false" tIns="0" lIns="0" bIns="0" rIns="0">
            <a:spAutoFit/>
          </a:bodyPr>
          <a:lstStyle/>
          <a:p>
            <a:pPr algn="l">
              <a:lnSpc>
                <a:spcPts val="2879"/>
              </a:lnSpc>
            </a:pPr>
            <a:r>
              <a:rPr lang="en-US" sz="2400">
                <a:solidFill>
                  <a:srgbClr val="000000"/>
                </a:solidFill>
                <a:latin typeface="Montserrat Medium"/>
                <a:ea typeface="Montserrat Medium"/>
                <a:cs typeface="Montserrat Medium"/>
                <a:sym typeface="Montserrat Medium"/>
              </a:rPr>
              <a:t> </a:t>
            </a:r>
            <a:r>
              <a:rPr lang="en-US" sz="2400">
                <a:solidFill>
                  <a:srgbClr val="000000"/>
                </a:solidFill>
                <a:latin typeface="Montserrat Medium"/>
                <a:ea typeface="Montserrat Medium"/>
                <a:cs typeface="Montserrat Medium"/>
                <a:sym typeface="Montserrat Medium"/>
              </a:rPr>
              <a:t>Factor Rotation</a:t>
            </a:r>
          </a:p>
        </p:txBody>
      </p:sp>
      <p:sp>
        <p:nvSpPr>
          <p:cNvPr name="TextBox 10" id="10"/>
          <p:cNvSpPr txBox="true"/>
          <p:nvPr/>
        </p:nvSpPr>
        <p:spPr>
          <a:xfrm rot="0">
            <a:off x="12924225" y="2794325"/>
            <a:ext cx="4376550" cy="714375"/>
          </a:xfrm>
          <a:prstGeom prst="rect">
            <a:avLst/>
          </a:prstGeom>
        </p:spPr>
        <p:txBody>
          <a:bodyPr anchor="t" rtlCol="false" tIns="0" lIns="0" bIns="0" rIns="0">
            <a:spAutoFit/>
          </a:bodyPr>
          <a:lstStyle/>
          <a:p>
            <a:pPr algn="l">
              <a:lnSpc>
                <a:spcPts val="2879"/>
              </a:lnSpc>
            </a:pPr>
            <a:r>
              <a:rPr lang="en-US" sz="2400">
                <a:solidFill>
                  <a:srgbClr val="000000"/>
                </a:solidFill>
                <a:latin typeface="Montserrat Medium"/>
                <a:ea typeface="Montserrat Medium"/>
                <a:cs typeface="Montserrat Medium"/>
                <a:sym typeface="Montserrat Medium"/>
              </a:rPr>
              <a:t>Interpret and Label the Factors</a:t>
            </a:r>
          </a:p>
        </p:txBody>
      </p:sp>
      <p:sp>
        <p:nvSpPr>
          <p:cNvPr name="TextBox 11" id="11"/>
          <p:cNvSpPr txBox="true"/>
          <p:nvPr/>
        </p:nvSpPr>
        <p:spPr>
          <a:xfrm rot="0">
            <a:off x="13264942" y="4914317"/>
            <a:ext cx="4376550" cy="714375"/>
          </a:xfrm>
          <a:prstGeom prst="rect">
            <a:avLst/>
          </a:prstGeom>
        </p:spPr>
        <p:txBody>
          <a:bodyPr anchor="t" rtlCol="false" tIns="0" lIns="0" bIns="0" rIns="0">
            <a:spAutoFit/>
          </a:bodyPr>
          <a:lstStyle/>
          <a:p>
            <a:pPr algn="just">
              <a:lnSpc>
                <a:spcPts val="2879"/>
              </a:lnSpc>
            </a:pPr>
            <a:r>
              <a:rPr lang="en-US" sz="2400">
                <a:solidFill>
                  <a:srgbClr val="000000"/>
                </a:solidFill>
                <a:latin typeface="Montserrat Medium"/>
                <a:ea typeface="Montserrat Medium"/>
                <a:cs typeface="Montserrat Medium"/>
                <a:sym typeface="Montserrat Medium"/>
              </a:rPr>
              <a:t>Compute Factor Scores</a:t>
            </a:r>
          </a:p>
          <a:p>
            <a:pPr algn="just">
              <a:lnSpc>
                <a:spcPts val="2879"/>
              </a:lnSpc>
            </a:pPr>
            <a:r>
              <a:rPr lang="en-US" sz="2400">
                <a:solidFill>
                  <a:srgbClr val="000000"/>
                </a:solidFill>
                <a:latin typeface="Montserrat Medium"/>
                <a:ea typeface="Montserrat Medium"/>
                <a:cs typeface="Montserrat Medium"/>
                <a:sym typeface="Montserrat Medium"/>
              </a:rPr>
              <a:t> (if needed)</a:t>
            </a:r>
          </a:p>
        </p:txBody>
      </p:sp>
      <p:sp>
        <p:nvSpPr>
          <p:cNvPr name="TextBox 12" id="12"/>
          <p:cNvSpPr txBox="true"/>
          <p:nvPr/>
        </p:nvSpPr>
        <p:spPr>
          <a:xfrm rot="0">
            <a:off x="12924225" y="7034309"/>
            <a:ext cx="4376550" cy="714375"/>
          </a:xfrm>
          <a:prstGeom prst="rect">
            <a:avLst/>
          </a:prstGeom>
        </p:spPr>
        <p:txBody>
          <a:bodyPr anchor="t" rtlCol="false" tIns="0" lIns="0" bIns="0" rIns="0">
            <a:spAutoFit/>
          </a:bodyPr>
          <a:lstStyle/>
          <a:p>
            <a:pPr algn="l">
              <a:lnSpc>
                <a:spcPts val="2879"/>
              </a:lnSpc>
            </a:pPr>
            <a:r>
              <a:rPr lang="en-US" sz="2400">
                <a:solidFill>
                  <a:srgbClr val="000000"/>
                </a:solidFill>
                <a:latin typeface="Montserrat Medium"/>
                <a:ea typeface="Montserrat Medium"/>
                <a:cs typeface="Montserrat Medium"/>
                <a:sym typeface="Montserrat Medium"/>
              </a:rPr>
              <a:t>Report and Validate the Results</a:t>
            </a:r>
          </a:p>
        </p:txBody>
      </p:sp>
      <p:sp>
        <p:nvSpPr>
          <p:cNvPr name="AutoShape 13" id="13"/>
          <p:cNvSpPr/>
          <p:nvPr/>
        </p:nvSpPr>
        <p:spPr>
          <a:xfrm flipH="true" flipV="true">
            <a:off x="6861250" y="3146750"/>
            <a:ext cx="2282750" cy="2204975"/>
          </a:xfrm>
          <a:prstGeom prst="line">
            <a:avLst/>
          </a:prstGeom>
          <a:ln cap="rnd" w="9525">
            <a:solidFill>
              <a:srgbClr val="000000"/>
            </a:solidFill>
            <a:prstDash val="solid"/>
            <a:headEnd type="none" len="sm" w="sm"/>
            <a:tailEnd type="diamond" len="lg" w="lg"/>
          </a:ln>
        </p:spPr>
      </p:sp>
      <p:sp>
        <p:nvSpPr>
          <p:cNvPr name="AutoShape 14" id="14"/>
          <p:cNvSpPr/>
          <p:nvPr/>
        </p:nvSpPr>
        <p:spPr>
          <a:xfrm flipV="true">
            <a:off x="9144000" y="3146776"/>
            <a:ext cx="2282759" cy="2204949"/>
          </a:xfrm>
          <a:prstGeom prst="line">
            <a:avLst/>
          </a:prstGeom>
          <a:ln cap="rnd" w="9525">
            <a:solidFill>
              <a:srgbClr val="000000"/>
            </a:solidFill>
            <a:prstDash val="solid"/>
            <a:headEnd type="none" len="sm" w="sm"/>
            <a:tailEnd type="diamond" len="lg" w="lg"/>
          </a:ln>
        </p:spPr>
      </p:sp>
      <p:sp>
        <p:nvSpPr>
          <p:cNvPr name="AutoShape 15" id="15"/>
          <p:cNvSpPr/>
          <p:nvPr/>
        </p:nvSpPr>
        <p:spPr>
          <a:xfrm flipV="true">
            <a:off x="10436475" y="5227984"/>
            <a:ext cx="1346026" cy="469116"/>
          </a:xfrm>
          <a:prstGeom prst="line">
            <a:avLst/>
          </a:prstGeom>
          <a:ln cap="rnd" w="9525">
            <a:solidFill>
              <a:srgbClr val="000000"/>
            </a:solidFill>
            <a:prstDash val="solid"/>
            <a:headEnd type="none" len="sm" w="sm"/>
            <a:tailEnd type="diamond" len="lg" w="lg"/>
          </a:ln>
        </p:spPr>
      </p:sp>
      <p:sp>
        <p:nvSpPr>
          <p:cNvPr name="AutoShape 16" id="16"/>
          <p:cNvSpPr/>
          <p:nvPr/>
        </p:nvSpPr>
        <p:spPr>
          <a:xfrm>
            <a:off x="10436475" y="5697100"/>
            <a:ext cx="990284" cy="1103734"/>
          </a:xfrm>
          <a:prstGeom prst="line">
            <a:avLst/>
          </a:prstGeom>
          <a:ln cap="rnd" w="9525">
            <a:solidFill>
              <a:srgbClr val="000000"/>
            </a:solidFill>
            <a:prstDash val="solid"/>
            <a:headEnd type="none" len="sm" w="sm"/>
            <a:tailEnd type="diamond" len="lg" w="lg"/>
          </a:ln>
        </p:spPr>
      </p:sp>
      <p:sp>
        <p:nvSpPr>
          <p:cNvPr name="AutoShape 17" id="17"/>
          <p:cNvSpPr/>
          <p:nvPr/>
        </p:nvSpPr>
        <p:spPr>
          <a:xfrm flipH="true">
            <a:off x="6861250" y="5697100"/>
            <a:ext cx="990275" cy="850100"/>
          </a:xfrm>
          <a:prstGeom prst="line">
            <a:avLst/>
          </a:prstGeom>
          <a:ln cap="rnd" w="9525">
            <a:solidFill>
              <a:srgbClr val="000000"/>
            </a:solidFill>
            <a:prstDash val="solid"/>
            <a:headEnd type="none" len="sm" w="sm"/>
            <a:tailEnd type="diamond" len="lg" w="lg"/>
          </a:ln>
        </p:spPr>
      </p:sp>
      <p:sp>
        <p:nvSpPr>
          <p:cNvPr name="AutoShape 18" id="18"/>
          <p:cNvSpPr/>
          <p:nvPr/>
        </p:nvSpPr>
        <p:spPr>
          <a:xfrm flipH="true" flipV="true">
            <a:off x="6861250" y="4846976"/>
            <a:ext cx="990275" cy="850124"/>
          </a:xfrm>
          <a:prstGeom prst="line">
            <a:avLst/>
          </a:prstGeom>
          <a:ln cap="rnd" w="9525">
            <a:solidFill>
              <a:srgbClr val="000000"/>
            </a:solidFill>
            <a:prstDash val="solid"/>
            <a:headEnd type="none" len="sm" w="sm"/>
            <a:tailEnd type="diamond" len="lg" w="lg"/>
          </a:ln>
        </p:spPr>
      </p:sp>
      <p:sp>
        <p:nvSpPr>
          <p:cNvPr name="AutoShape 19" id="19"/>
          <p:cNvSpPr/>
          <p:nvPr/>
        </p:nvSpPr>
        <p:spPr>
          <a:xfrm>
            <a:off x="9153300" y="6042475"/>
            <a:ext cx="2262283" cy="1344259"/>
          </a:xfrm>
          <a:prstGeom prst="line">
            <a:avLst/>
          </a:prstGeom>
          <a:ln cap="rnd" w="9525">
            <a:solidFill>
              <a:srgbClr val="000000"/>
            </a:solidFill>
            <a:prstDash val="solid"/>
            <a:headEnd type="none" len="sm" w="sm"/>
            <a:tailEnd type="diamond" len="lg" w="lg"/>
          </a:ln>
        </p:spPr>
      </p:sp>
      <p:sp>
        <p:nvSpPr>
          <p:cNvPr name="AutoShape 20" id="20"/>
          <p:cNvSpPr/>
          <p:nvPr/>
        </p:nvSpPr>
        <p:spPr>
          <a:xfrm flipH="true">
            <a:off x="6867241" y="6039050"/>
            <a:ext cx="2282750" cy="2204925"/>
          </a:xfrm>
          <a:prstGeom prst="line">
            <a:avLst/>
          </a:prstGeom>
          <a:ln cap="rnd" w="9525">
            <a:solidFill>
              <a:srgbClr val="000000"/>
            </a:solidFill>
            <a:prstDash val="solid"/>
            <a:headEnd type="none" len="sm" w="sm"/>
            <a:tailEnd type="diamond" len="lg" w="lg"/>
          </a:ln>
        </p:spPr>
      </p:sp>
      <p:grpSp>
        <p:nvGrpSpPr>
          <p:cNvPr name="Group 21" id="21"/>
          <p:cNvGrpSpPr/>
          <p:nvPr/>
        </p:nvGrpSpPr>
        <p:grpSpPr>
          <a:xfrm rot="0">
            <a:off x="5474050" y="4261076"/>
            <a:ext cx="1387200" cy="1171800"/>
            <a:chOff x="0" y="0"/>
            <a:chExt cx="1849600" cy="1562400"/>
          </a:xfrm>
        </p:grpSpPr>
        <p:sp>
          <p:nvSpPr>
            <p:cNvPr name="Freeform 22" id="22"/>
            <p:cNvSpPr/>
            <p:nvPr/>
          </p:nvSpPr>
          <p:spPr>
            <a:xfrm flipH="false" flipV="false" rot="0">
              <a:off x="0" y="0"/>
              <a:ext cx="1849755" cy="1562354"/>
            </a:xfrm>
            <a:custGeom>
              <a:avLst/>
              <a:gdLst/>
              <a:ahLst/>
              <a:cxnLst/>
              <a:rect r="r" b="b" t="t" l="l"/>
              <a:pathLst>
                <a:path h="1562354" w="1849755">
                  <a:moveTo>
                    <a:pt x="0" y="781177"/>
                  </a:moveTo>
                  <a:lnTo>
                    <a:pt x="390652" y="0"/>
                  </a:lnTo>
                  <a:lnTo>
                    <a:pt x="1459103" y="0"/>
                  </a:lnTo>
                  <a:lnTo>
                    <a:pt x="1849755" y="781177"/>
                  </a:lnTo>
                  <a:lnTo>
                    <a:pt x="1459103" y="1562354"/>
                  </a:lnTo>
                  <a:lnTo>
                    <a:pt x="390652" y="1562354"/>
                  </a:lnTo>
                  <a:close/>
                </a:path>
              </a:pathLst>
            </a:custGeom>
            <a:solidFill>
              <a:srgbClr val="259CF4"/>
            </a:solidFill>
          </p:spPr>
        </p:sp>
        <p:sp>
          <p:nvSpPr>
            <p:cNvPr name="TextBox 23" id="23"/>
            <p:cNvSpPr txBox="true"/>
            <p:nvPr/>
          </p:nvSpPr>
          <p:spPr>
            <a:xfrm>
              <a:off x="0" y="-28575"/>
              <a:ext cx="1849600" cy="1590975"/>
            </a:xfrm>
            <a:prstGeom prst="rect">
              <a:avLst/>
            </a:prstGeom>
          </p:spPr>
          <p:txBody>
            <a:bodyPr anchor="ctr" rtlCol="false" tIns="50800" lIns="50800" bIns="50800" rIns="50800"/>
            <a:lstStyle/>
            <a:p>
              <a:pPr algn="ctr">
                <a:lnSpc>
                  <a:spcPts val="3840"/>
                </a:lnSpc>
              </a:pPr>
              <a:r>
                <a:rPr lang="en-US" sz="3200">
                  <a:solidFill>
                    <a:srgbClr val="000000"/>
                  </a:solidFill>
                  <a:latin typeface="Arimo"/>
                  <a:ea typeface="Arimo"/>
                  <a:cs typeface="Arimo"/>
                  <a:sym typeface="Arimo"/>
                </a:rPr>
                <a:t>2</a:t>
              </a:r>
            </a:p>
          </p:txBody>
        </p:sp>
      </p:grpSp>
      <p:grpSp>
        <p:nvGrpSpPr>
          <p:cNvPr name="Group 24" id="24"/>
          <p:cNvGrpSpPr/>
          <p:nvPr/>
        </p:nvGrpSpPr>
        <p:grpSpPr>
          <a:xfrm rot="0">
            <a:off x="5474050" y="5961300"/>
            <a:ext cx="1387200" cy="1171800"/>
            <a:chOff x="0" y="0"/>
            <a:chExt cx="1849600" cy="1562400"/>
          </a:xfrm>
        </p:grpSpPr>
        <p:sp>
          <p:nvSpPr>
            <p:cNvPr name="Freeform 25" id="25"/>
            <p:cNvSpPr/>
            <p:nvPr/>
          </p:nvSpPr>
          <p:spPr>
            <a:xfrm flipH="false" flipV="false" rot="0">
              <a:off x="0" y="0"/>
              <a:ext cx="1849755" cy="1562354"/>
            </a:xfrm>
            <a:custGeom>
              <a:avLst/>
              <a:gdLst/>
              <a:ahLst/>
              <a:cxnLst/>
              <a:rect r="r" b="b" t="t" l="l"/>
              <a:pathLst>
                <a:path h="1562354" w="1849755">
                  <a:moveTo>
                    <a:pt x="0" y="781177"/>
                  </a:moveTo>
                  <a:lnTo>
                    <a:pt x="390652" y="0"/>
                  </a:lnTo>
                  <a:lnTo>
                    <a:pt x="1459103" y="0"/>
                  </a:lnTo>
                  <a:lnTo>
                    <a:pt x="1849755" y="781177"/>
                  </a:lnTo>
                  <a:lnTo>
                    <a:pt x="1459103" y="1562354"/>
                  </a:lnTo>
                  <a:lnTo>
                    <a:pt x="390652" y="1562354"/>
                  </a:lnTo>
                  <a:close/>
                </a:path>
              </a:pathLst>
            </a:custGeom>
            <a:solidFill>
              <a:srgbClr val="18E4A2"/>
            </a:solidFill>
          </p:spPr>
        </p:sp>
        <p:sp>
          <p:nvSpPr>
            <p:cNvPr name="TextBox 26" id="26"/>
            <p:cNvSpPr txBox="true"/>
            <p:nvPr/>
          </p:nvSpPr>
          <p:spPr>
            <a:xfrm>
              <a:off x="0" y="-28575"/>
              <a:ext cx="1849600" cy="1590975"/>
            </a:xfrm>
            <a:prstGeom prst="rect">
              <a:avLst/>
            </a:prstGeom>
          </p:spPr>
          <p:txBody>
            <a:bodyPr anchor="ctr" rtlCol="false" tIns="50800" lIns="50800" bIns="50800" rIns="50800"/>
            <a:lstStyle/>
            <a:p>
              <a:pPr algn="ctr">
                <a:lnSpc>
                  <a:spcPts val="3840"/>
                </a:lnSpc>
              </a:pPr>
              <a:r>
                <a:rPr lang="en-US" sz="3200">
                  <a:solidFill>
                    <a:srgbClr val="000000"/>
                  </a:solidFill>
                  <a:latin typeface="Arimo"/>
                  <a:ea typeface="Arimo"/>
                  <a:cs typeface="Arimo"/>
                  <a:sym typeface="Arimo"/>
                </a:rPr>
                <a:t>3</a:t>
              </a:r>
            </a:p>
          </p:txBody>
        </p:sp>
      </p:grpSp>
      <p:grpSp>
        <p:nvGrpSpPr>
          <p:cNvPr name="Group 27" id="27"/>
          <p:cNvGrpSpPr/>
          <p:nvPr/>
        </p:nvGrpSpPr>
        <p:grpSpPr>
          <a:xfrm rot="0">
            <a:off x="5480041" y="7658075"/>
            <a:ext cx="1387200" cy="1171800"/>
            <a:chOff x="0" y="0"/>
            <a:chExt cx="1849600" cy="1562400"/>
          </a:xfrm>
        </p:grpSpPr>
        <p:sp>
          <p:nvSpPr>
            <p:cNvPr name="Freeform 28" id="28"/>
            <p:cNvSpPr/>
            <p:nvPr/>
          </p:nvSpPr>
          <p:spPr>
            <a:xfrm flipH="false" flipV="false" rot="0">
              <a:off x="0" y="0"/>
              <a:ext cx="1849755" cy="1562354"/>
            </a:xfrm>
            <a:custGeom>
              <a:avLst/>
              <a:gdLst/>
              <a:ahLst/>
              <a:cxnLst/>
              <a:rect r="r" b="b" t="t" l="l"/>
              <a:pathLst>
                <a:path h="1562354" w="1849755">
                  <a:moveTo>
                    <a:pt x="0" y="781177"/>
                  </a:moveTo>
                  <a:lnTo>
                    <a:pt x="390652" y="0"/>
                  </a:lnTo>
                  <a:lnTo>
                    <a:pt x="1459103" y="0"/>
                  </a:lnTo>
                  <a:lnTo>
                    <a:pt x="1849755" y="781177"/>
                  </a:lnTo>
                  <a:lnTo>
                    <a:pt x="1459103" y="1562354"/>
                  </a:lnTo>
                  <a:lnTo>
                    <a:pt x="390652" y="1562354"/>
                  </a:lnTo>
                  <a:close/>
                </a:path>
              </a:pathLst>
            </a:custGeom>
            <a:solidFill>
              <a:srgbClr val="FEB95F"/>
            </a:solidFill>
          </p:spPr>
        </p:sp>
        <p:sp>
          <p:nvSpPr>
            <p:cNvPr name="TextBox 29" id="29"/>
            <p:cNvSpPr txBox="true"/>
            <p:nvPr/>
          </p:nvSpPr>
          <p:spPr>
            <a:xfrm>
              <a:off x="0" y="-28575"/>
              <a:ext cx="1849600" cy="1590975"/>
            </a:xfrm>
            <a:prstGeom prst="rect">
              <a:avLst/>
            </a:prstGeom>
          </p:spPr>
          <p:txBody>
            <a:bodyPr anchor="ctr" rtlCol="false" tIns="50800" lIns="50800" bIns="50800" rIns="50800"/>
            <a:lstStyle/>
            <a:p>
              <a:pPr algn="ctr">
                <a:lnSpc>
                  <a:spcPts val="3840"/>
                </a:lnSpc>
              </a:pPr>
              <a:r>
                <a:rPr lang="en-US" sz="3200">
                  <a:solidFill>
                    <a:srgbClr val="000000"/>
                  </a:solidFill>
                  <a:latin typeface="Arimo"/>
                  <a:ea typeface="Arimo"/>
                  <a:cs typeface="Arimo"/>
                  <a:sym typeface="Arimo"/>
                </a:rPr>
                <a:t>4</a:t>
              </a:r>
            </a:p>
          </p:txBody>
        </p:sp>
      </p:grpSp>
      <p:grpSp>
        <p:nvGrpSpPr>
          <p:cNvPr name="Group 30" id="30"/>
          <p:cNvGrpSpPr/>
          <p:nvPr/>
        </p:nvGrpSpPr>
        <p:grpSpPr>
          <a:xfrm rot="0">
            <a:off x="11426750" y="2560876"/>
            <a:ext cx="1387200" cy="1171800"/>
            <a:chOff x="0" y="0"/>
            <a:chExt cx="1849600" cy="1562400"/>
          </a:xfrm>
        </p:grpSpPr>
        <p:sp>
          <p:nvSpPr>
            <p:cNvPr name="Freeform 31" id="31"/>
            <p:cNvSpPr/>
            <p:nvPr/>
          </p:nvSpPr>
          <p:spPr>
            <a:xfrm flipH="false" flipV="false" rot="0">
              <a:off x="0" y="0"/>
              <a:ext cx="1849755" cy="1562354"/>
            </a:xfrm>
            <a:custGeom>
              <a:avLst/>
              <a:gdLst/>
              <a:ahLst/>
              <a:cxnLst/>
              <a:rect r="r" b="b" t="t" l="l"/>
              <a:pathLst>
                <a:path h="1562354" w="1849755">
                  <a:moveTo>
                    <a:pt x="0" y="781177"/>
                  </a:moveTo>
                  <a:lnTo>
                    <a:pt x="390652" y="0"/>
                  </a:lnTo>
                  <a:lnTo>
                    <a:pt x="1459103" y="0"/>
                  </a:lnTo>
                  <a:lnTo>
                    <a:pt x="1849755" y="781177"/>
                  </a:lnTo>
                  <a:lnTo>
                    <a:pt x="1459103" y="1562354"/>
                  </a:lnTo>
                  <a:lnTo>
                    <a:pt x="390652" y="1562354"/>
                  </a:lnTo>
                  <a:close/>
                </a:path>
              </a:pathLst>
            </a:custGeom>
            <a:solidFill>
              <a:srgbClr val="FEB95F"/>
            </a:solidFill>
          </p:spPr>
        </p:sp>
        <p:sp>
          <p:nvSpPr>
            <p:cNvPr name="TextBox 32" id="32"/>
            <p:cNvSpPr txBox="true"/>
            <p:nvPr/>
          </p:nvSpPr>
          <p:spPr>
            <a:xfrm>
              <a:off x="0" y="-28575"/>
              <a:ext cx="1849600" cy="1590975"/>
            </a:xfrm>
            <a:prstGeom prst="rect">
              <a:avLst/>
            </a:prstGeom>
          </p:spPr>
          <p:txBody>
            <a:bodyPr anchor="ctr" rtlCol="false" tIns="50800" lIns="50800" bIns="50800" rIns="50800"/>
            <a:lstStyle/>
            <a:p>
              <a:pPr algn="ctr">
                <a:lnSpc>
                  <a:spcPts val="3840"/>
                </a:lnSpc>
              </a:pPr>
              <a:r>
                <a:rPr lang="en-US" sz="3200">
                  <a:solidFill>
                    <a:srgbClr val="000000"/>
                  </a:solidFill>
                  <a:latin typeface="Arimo"/>
                  <a:ea typeface="Arimo"/>
                  <a:cs typeface="Arimo"/>
                  <a:sym typeface="Arimo"/>
                </a:rPr>
                <a:t>5</a:t>
              </a:r>
            </a:p>
          </p:txBody>
        </p:sp>
      </p:grpSp>
      <p:grpSp>
        <p:nvGrpSpPr>
          <p:cNvPr name="Group 33" id="33"/>
          <p:cNvGrpSpPr/>
          <p:nvPr/>
        </p:nvGrpSpPr>
        <p:grpSpPr>
          <a:xfrm rot="0">
            <a:off x="11782492" y="4642084"/>
            <a:ext cx="1387200" cy="1171800"/>
            <a:chOff x="0" y="0"/>
            <a:chExt cx="1849600" cy="1562400"/>
          </a:xfrm>
        </p:grpSpPr>
        <p:sp>
          <p:nvSpPr>
            <p:cNvPr name="Freeform 34" id="34"/>
            <p:cNvSpPr/>
            <p:nvPr/>
          </p:nvSpPr>
          <p:spPr>
            <a:xfrm flipH="false" flipV="false" rot="0">
              <a:off x="0" y="0"/>
              <a:ext cx="1849755" cy="1562354"/>
            </a:xfrm>
            <a:custGeom>
              <a:avLst/>
              <a:gdLst/>
              <a:ahLst/>
              <a:cxnLst/>
              <a:rect r="r" b="b" t="t" l="l"/>
              <a:pathLst>
                <a:path h="1562354" w="1849755">
                  <a:moveTo>
                    <a:pt x="0" y="781177"/>
                  </a:moveTo>
                  <a:lnTo>
                    <a:pt x="390652" y="0"/>
                  </a:lnTo>
                  <a:lnTo>
                    <a:pt x="1459103" y="0"/>
                  </a:lnTo>
                  <a:lnTo>
                    <a:pt x="1849755" y="781177"/>
                  </a:lnTo>
                  <a:lnTo>
                    <a:pt x="1459103" y="1562354"/>
                  </a:lnTo>
                  <a:lnTo>
                    <a:pt x="390652" y="1562354"/>
                  </a:lnTo>
                  <a:close/>
                </a:path>
              </a:pathLst>
            </a:custGeom>
            <a:solidFill>
              <a:srgbClr val="18E4A2"/>
            </a:solidFill>
          </p:spPr>
        </p:sp>
        <p:sp>
          <p:nvSpPr>
            <p:cNvPr name="TextBox 35" id="35"/>
            <p:cNvSpPr txBox="true"/>
            <p:nvPr/>
          </p:nvSpPr>
          <p:spPr>
            <a:xfrm>
              <a:off x="0" y="-28575"/>
              <a:ext cx="1849600" cy="1590975"/>
            </a:xfrm>
            <a:prstGeom prst="rect">
              <a:avLst/>
            </a:prstGeom>
          </p:spPr>
          <p:txBody>
            <a:bodyPr anchor="ctr" rtlCol="false" tIns="50800" lIns="50800" bIns="50800" rIns="50800"/>
            <a:lstStyle/>
            <a:p>
              <a:pPr algn="ctr">
                <a:lnSpc>
                  <a:spcPts val="3840"/>
                </a:lnSpc>
              </a:pPr>
              <a:r>
                <a:rPr lang="en-US" sz="3200">
                  <a:solidFill>
                    <a:srgbClr val="000000"/>
                  </a:solidFill>
                  <a:latin typeface="Arimo"/>
                  <a:ea typeface="Arimo"/>
                  <a:cs typeface="Arimo"/>
                  <a:sym typeface="Arimo"/>
                </a:rPr>
                <a:t>6</a:t>
              </a:r>
            </a:p>
          </p:txBody>
        </p:sp>
      </p:grpSp>
      <p:grpSp>
        <p:nvGrpSpPr>
          <p:cNvPr name="Group 36" id="36"/>
          <p:cNvGrpSpPr/>
          <p:nvPr/>
        </p:nvGrpSpPr>
        <p:grpSpPr>
          <a:xfrm rot="0">
            <a:off x="11415574" y="6800834"/>
            <a:ext cx="1387200" cy="1171800"/>
            <a:chOff x="0" y="0"/>
            <a:chExt cx="1849600" cy="1562400"/>
          </a:xfrm>
        </p:grpSpPr>
        <p:sp>
          <p:nvSpPr>
            <p:cNvPr name="Freeform 37" id="37"/>
            <p:cNvSpPr/>
            <p:nvPr/>
          </p:nvSpPr>
          <p:spPr>
            <a:xfrm flipH="false" flipV="false" rot="0">
              <a:off x="0" y="0"/>
              <a:ext cx="1849755" cy="1562354"/>
            </a:xfrm>
            <a:custGeom>
              <a:avLst/>
              <a:gdLst/>
              <a:ahLst/>
              <a:cxnLst/>
              <a:rect r="r" b="b" t="t" l="l"/>
              <a:pathLst>
                <a:path h="1562354" w="1849755">
                  <a:moveTo>
                    <a:pt x="0" y="781177"/>
                  </a:moveTo>
                  <a:lnTo>
                    <a:pt x="390652" y="0"/>
                  </a:lnTo>
                  <a:lnTo>
                    <a:pt x="1459103" y="0"/>
                  </a:lnTo>
                  <a:lnTo>
                    <a:pt x="1849755" y="781177"/>
                  </a:lnTo>
                  <a:lnTo>
                    <a:pt x="1459103" y="1562354"/>
                  </a:lnTo>
                  <a:lnTo>
                    <a:pt x="390652" y="1562354"/>
                  </a:lnTo>
                  <a:close/>
                </a:path>
              </a:pathLst>
            </a:custGeom>
            <a:solidFill>
              <a:srgbClr val="259CF4"/>
            </a:solidFill>
          </p:spPr>
        </p:sp>
        <p:sp>
          <p:nvSpPr>
            <p:cNvPr name="TextBox 38" id="38"/>
            <p:cNvSpPr txBox="true"/>
            <p:nvPr/>
          </p:nvSpPr>
          <p:spPr>
            <a:xfrm>
              <a:off x="0" y="-28575"/>
              <a:ext cx="1849600" cy="1590975"/>
            </a:xfrm>
            <a:prstGeom prst="rect">
              <a:avLst/>
            </a:prstGeom>
          </p:spPr>
          <p:txBody>
            <a:bodyPr anchor="ctr" rtlCol="false" tIns="50800" lIns="50800" bIns="50800" rIns="50800"/>
            <a:lstStyle/>
            <a:p>
              <a:pPr algn="ctr">
                <a:lnSpc>
                  <a:spcPts val="3840"/>
                </a:lnSpc>
              </a:pPr>
              <a:r>
                <a:rPr lang="en-US" sz="3200">
                  <a:solidFill>
                    <a:srgbClr val="000000"/>
                  </a:solidFill>
                  <a:latin typeface="Arimo"/>
                  <a:ea typeface="Arimo"/>
                  <a:cs typeface="Arimo"/>
                  <a:sym typeface="Arimo"/>
                </a:rPr>
                <a:t>7</a:t>
              </a:r>
            </a:p>
          </p:txBody>
        </p:sp>
      </p:grpSp>
      <p:sp>
        <p:nvSpPr>
          <p:cNvPr name="AutoShape 39" id="39"/>
          <p:cNvSpPr/>
          <p:nvPr/>
        </p:nvSpPr>
        <p:spPr>
          <a:xfrm>
            <a:off x="6861250" y="6547200"/>
            <a:ext cx="5991" cy="1696775"/>
          </a:xfrm>
          <a:prstGeom prst="line">
            <a:avLst/>
          </a:prstGeom>
          <a:ln cap="rnd" w="9525">
            <a:solidFill>
              <a:srgbClr val="000000"/>
            </a:solidFill>
            <a:prstDash val="solid"/>
            <a:headEnd type="none" len="sm" w="sm"/>
            <a:tailEnd type="diamond" len="lg" w="lg"/>
          </a:ln>
        </p:spPr>
      </p:sp>
      <p:sp>
        <p:nvSpPr>
          <p:cNvPr name="AutoShape 40" id="40"/>
          <p:cNvSpPr/>
          <p:nvPr/>
        </p:nvSpPr>
        <p:spPr>
          <a:xfrm>
            <a:off x="6861250" y="3146750"/>
            <a:ext cx="108" cy="1700226"/>
          </a:xfrm>
          <a:prstGeom prst="line">
            <a:avLst/>
          </a:prstGeom>
          <a:ln cap="rnd" w="9525">
            <a:solidFill>
              <a:srgbClr val="000000"/>
            </a:solidFill>
            <a:prstDash val="solid"/>
            <a:headEnd type="none" len="sm" w="sm"/>
            <a:tailEnd type="diamond" len="lg" w="lg"/>
          </a:ln>
        </p:spPr>
      </p:sp>
      <p:sp>
        <p:nvSpPr>
          <p:cNvPr name="AutoShape 41" id="41"/>
          <p:cNvSpPr/>
          <p:nvPr/>
        </p:nvSpPr>
        <p:spPr>
          <a:xfrm>
            <a:off x="11426759" y="3146776"/>
            <a:ext cx="355742" cy="2081208"/>
          </a:xfrm>
          <a:prstGeom prst="line">
            <a:avLst/>
          </a:prstGeom>
          <a:ln cap="rnd" w="9525">
            <a:solidFill>
              <a:srgbClr val="000000"/>
            </a:solidFill>
            <a:prstDash val="solid"/>
            <a:headEnd type="none" len="sm" w="sm"/>
            <a:tailEnd type="diamond" len="lg" w="lg"/>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28750" y="1781175"/>
            <a:ext cx="7639200" cy="8290311"/>
            <a:chOff x="0" y="0"/>
            <a:chExt cx="10185600" cy="11053748"/>
          </a:xfrm>
        </p:grpSpPr>
        <p:sp>
          <p:nvSpPr>
            <p:cNvPr name="Freeform 3" id="3"/>
            <p:cNvSpPr/>
            <p:nvPr/>
          </p:nvSpPr>
          <p:spPr>
            <a:xfrm flipH="false" flipV="false" rot="0">
              <a:off x="0" y="0"/>
              <a:ext cx="10185527" cy="11053803"/>
            </a:xfrm>
            <a:custGeom>
              <a:avLst/>
              <a:gdLst/>
              <a:ahLst/>
              <a:cxnLst/>
              <a:rect r="r" b="b" t="t" l="l"/>
              <a:pathLst>
                <a:path h="11053803" w="10185527">
                  <a:moveTo>
                    <a:pt x="0" y="1842306"/>
                  </a:moveTo>
                  <a:cubicBezTo>
                    <a:pt x="0" y="824898"/>
                    <a:pt x="509905" y="0"/>
                    <a:pt x="1138809" y="0"/>
                  </a:cubicBezTo>
                  <a:lnTo>
                    <a:pt x="9046718" y="0"/>
                  </a:lnTo>
                  <a:cubicBezTo>
                    <a:pt x="9675623" y="0"/>
                    <a:pt x="10185527" y="824898"/>
                    <a:pt x="10185527" y="1842306"/>
                  </a:cubicBezTo>
                  <a:lnTo>
                    <a:pt x="10185527" y="9211325"/>
                  </a:lnTo>
                  <a:cubicBezTo>
                    <a:pt x="10185527" y="10228732"/>
                    <a:pt x="9675623" y="11053631"/>
                    <a:pt x="9046718" y="11053631"/>
                  </a:cubicBezTo>
                  <a:lnTo>
                    <a:pt x="1138809" y="11053631"/>
                  </a:lnTo>
                  <a:cubicBezTo>
                    <a:pt x="509905" y="11053803"/>
                    <a:pt x="0" y="10228938"/>
                    <a:pt x="0" y="9211325"/>
                  </a:cubicBezTo>
                  <a:close/>
                </a:path>
              </a:pathLst>
            </a:custGeom>
            <a:solidFill>
              <a:srgbClr val="31356E">
                <a:alpha val="12157"/>
              </a:srgbClr>
            </a:solidFill>
          </p:spPr>
        </p:sp>
      </p:grpSp>
      <p:grpSp>
        <p:nvGrpSpPr>
          <p:cNvPr name="Group 4" id="4"/>
          <p:cNvGrpSpPr/>
          <p:nvPr/>
        </p:nvGrpSpPr>
        <p:grpSpPr>
          <a:xfrm rot="0">
            <a:off x="889500" y="1781175"/>
            <a:ext cx="7639200" cy="8355029"/>
            <a:chOff x="0" y="0"/>
            <a:chExt cx="10185600" cy="11140039"/>
          </a:xfrm>
        </p:grpSpPr>
        <p:sp>
          <p:nvSpPr>
            <p:cNvPr name="Freeform 5" id="5"/>
            <p:cNvSpPr/>
            <p:nvPr/>
          </p:nvSpPr>
          <p:spPr>
            <a:xfrm flipH="false" flipV="false" rot="0">
              <a:off x="0" y="0"/>
              <a:ext cx="10185527" cy="11140094"/>
            </a:xfrm>
            <a:custGeom>
              <a:avLst/>
              <a:gdLst/>
              <a:ahLst/>
              <a:cxnLst/>
              <a:rect r="r" b="b" t="t" l="l"/>
              <a:pathLst>
                <a:path h="11140094" w="10185527">
                  <a:moveTo>
                    <a:pt x="0" y="1856688"/>
                  </a:moveTo>
                  <a:cubicBezTo>
                    <a:pt x="0" y="831337"/>
                    <a:pt x="509905" y="0"/>
                    <a:pt x="1138809" y="0"/>
                  </a:cubicBezTo>
                  <a:lnTo>
                    <a:pt x="9046718" y="0"/>
                  </a:lnTo>
                  <a:cubicBezTo>
                    <a:pt x="9675623" y="0"/>
                    <a:pt x="10185527" y="831337"/>
                    <a:pt x="10185527" y="1856688"/>
                  </a:cubicBezTo>
                  <a:lnTo>
                    <a:pt x="10185527" y="9283233"/>
                  </a:lnTo>
                  <a:cubicBezTo>
                    <a:pt x="10185527" y="10308582"/>
                    <a:pt x="9675623" y="11139920"/>
                    <a:pt x="9046718" y="11139920"/>
                  </a:cubicBezTo>
                  <a:lnTo>
                    <a:pt x="1138809" y="11139920"/>
                  </a:lnTo>
                  <a:cubicBezTo>
                    <a:pt x="509905" y="11140094"/>
                    <a:pt x="0" y="10308790"/>
                    <a:pt x="0" y="9283233"/>
                  </a:cubicBezTo>
                  <a:close/>
                </a:path>
              </a:pathLst>
            </a:custGeom>
            <a:solidFill>
              <a:srgbClr val="E4EA27">
                <a:alpha val="25098"/>
              </a:srgbClr>
            </a:solidFill>
          </p:spPr>
        </p:sp>
      </p:grpSp>
      <p:grpSp>
        <p:nvGrpSpPr>
          <p:cNvPr name="Group 6" id="6"/>
          <p:cNvGrpSpPr/>
          <p:nvPr/>
        </p:nvGrpSpPr>
        <p:grpSpPr>
          <a:xfrm rot="0">
            <a:off x="1095344" y="969625"/>
            <a:ext cx="1569600" cy="1569600"/>
            <a:chOff x="0" y="0"/>
            <a:chExt cx="2092800" cy="2092800"/>
          </a:xfrm>
        </p:grpSpPr>
        <p:sp>
          <p:nvSpPr>
            <p:cNvPr name="Freeform 7" id="7"/>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4EA27"/>
            </a:solidFill>
          </p:spPr>
        </p:sp>
      </p:grpSp>
      <p:grpSp>
        <p:nvGrpSpPr>
          <p:cNvPr name="Group 8" id="8"/>
          <p:cNvGrpSpPr/>
          <p:nvPr/>
        </p:nvGrpSpPr>
        <p:grpSpPr>
          <a:xfrm rot="0">
            <a:off x="9896470" y="969625"/>
            <a:ext cx="1569600" cy="1569600"/>
            <a:chOff x="0" y="0"/>
            <a:chExt cx="2092800" cy="2092800"/>
          </a:xfrm>
        </p:grpSpPr>
        <p:sp>
          <p:nvSpPr>
            <p:cNvPr name="Freeform 9" id="9"/>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A4827"/>
            </a:solidFill>
          </p:spPr>
        </p:sp>
      </p:grpSp>
      <p:sp>
        <p:nvSpPr>
          <p:cNvPr name="TextBox 10" id="10"/>
          <p:cNvSpPr txBox="true"/>
          <p:nvPr/>
        </p:nvSpPr>
        <p:spPr>
          <a:xfrm rot="0">
            <a:off x="914350" y="98087"/>
            <a:ext cx="16276350" cy="714375"/>
          </a:xfrm>
          <a:prstGeom prst="rect">
            <a:avLst/>
          </a:prstGeom>
        </p:spPr>
        <p:txBody>
          <a:bodyPr anchor="t" rtlCol="false" tIns="0" lIns="0" bIns="0" rIns="0">
            <a:spAutoFit/>
          </a:bodyPr>
          <a:lstStyle/>
          <a:p>
            <a:pPr algn="ctr">
              <a:lnSpc>
                <a:spcPts val="5400"/>
              </a:lnSpc>
            </a:pPr>
            <a:r>
              <a:rPr lang="en-US" sz="4500">
                <a:solidFill>
                  <a:srgbClr val="000000"/>
                </a:solidFill>
                <a:latin typeface="Arimo Bold"/>
                <a:ea typeface="Arimo Bold"/>
                <a:cs typeface="Arimo Bold"/>
                <a:sym typeface="Arimo Bold"/>
              </a:rPr>
              <a:t>1- Determine the Suitability of Data for Factor Analysis</a:t>
            </a:r>
          </a:p>
        </p:txBody>
      </p:sp>
      <p:sp>
        <p:nvSpPr>
          <p:cNvPr name="Freeform 11" id="11"/>
          <p:cNvSpPr/>
          <p:nvPr/>
        </p:nvSpPr>
        <p:spPr>
          <a:xfrm flipH="false" flipV="false" rot="0">
            <a:off x="1407840" y="1282127"/>
            <a:ext cx="944022" cy="944022"/>
          </a:xfrm>
          <a:custGeom>
            <a:avLst/>
            <a:gdLst/>
            <a:ahLst/>
            <a:cxnLst/>
            <a:rect r="r" b="b" t="t" l="l"/>
            <a:pathLst>
              <a:path h="944022" w="944022">
                <a:moveTo>
                  <a:pt x="0" y="0"/>
                </a:moveTo>
                <a:lnTo>
                  <a:pt x="944022" y="0"/>
                </a:lnTo>
                <a:lnTo>
                  <a:pt x="944022" y="944022"/>
                </a:lnTo>
                <a:lnTo>
                  <a:pt x="0" y="944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0205244" y="1281925"/>
            <a:ext cx="944284" cy="944224"/>
          </a:xfrm>
          <a:custGeom>
            <a:avLst/>
            <a:gdLst/>
            <a:ahLst/>
            <a:cxnLst/>
            <a:rect r="r" b="b" t="t" l="l"/>
            <a:pathLst>
              <a:path h="944224" w="944284">
                <a:moveTo>
                  <a:pt x="0" y="0"/>
                </a:moveTo>
                <a:lnTo>
                  <a:pt x="944284" y="0"/>
                </a:lnTo>
                <a:lnTo>
                  <a:pt x="944284" y="944224"/>
                </a:lnTo>
                <a:lnTo>
                  <a:pt x="0" y="9442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1407840" y="2676277"/>
            <a:ext cx="4045950" cy="514350"/>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Bartlett’s Test</a:t>
            </a:r>
          </a:p>
        </p:txBody>
      </p:sp>
      <p:sp>
        <p:nvSpPr>
          <p:cNvPr name="TextBox 14" id="14"/>
          <p:cNvSpPr txBox="true"/>
          <p:nvPr/>
        </p:nvSpPr>
        <p:spPr>
          <a:xfrm rot="0">
            <a:off x="1255440" y="3304927"/>
            <a:ext cx="6503550" cy="7002653"/>
          </a:xfrm>
          <a:prstGeom prst="rect">
            <a:avLst/>
          </a:prstGeom>
        </p:spPr>
        <p:txBody>
          <a:bodyPr anchor="t" rtlCol="false" tIns="0" lIns="0" bIns="0" rIns="0">
            <a:spAutoFit/>
          </a:bodyPr>
          <a:lstStyle/>
          <a:p>
            <a:pPr algn="l" marL="461846" indent="-230923" lvl="1">
              <a:lnSpc>
                <a:spcPts val="2640"/>
              </a:lnSpc>
              <a:buFont typeface="Arial"/>
              <a:buChar char="•"/>
            </a:pPr>
            <a:r>
              <a:rPr lang="en-US" sz="1899">
                <a:solidFill>
                  <a:srgbClr val="000000"/>
                </a:solidFill>
                <a:latin typeface="Roboto"/>
                <a:ea typeface="Roboto"/>
                <a:cs typeface="Roboto"/>
                <a:sym typeface="Roboto"/>
              </a:rPr>
              <a:t>Check the significance level to determine if the correlation matrix is suitable for factor analysis.</a:t>
            </a:r>
          </a:p>
          <a:p>
            <a:pPr algn="l" marL="461846" indent="-230923" lvl="1">
              <a:lnSpc>
                <a:spcPts val="2640"/>
              </a:lnSpc>
              <a:buFont typeface="Arial"/>
              <a:buChar char="•"/>
            </a:pPr>
            <a:r>
              <a:rPr lang="en-US" sz="1899">
                <a:solidFill>
                  <a:srgbClr val="000000"/>
                </a:solidFill>
                <a:latin typeface="Roboto"/>
                <a:ea typeface="Roboto"/>
                <a:cs typeface="Roboto"/>
                <a:sym typeface="Roboto"/>
              </a:rPr>
              <a:t>Bartlett’s Test is often used in conjunction with the Kaiser-Meyer-Olkin (KMO) measure to assess the adequacy of data for factor analysis. While the KMO measure assesses the overall adequacy, Bartlett's test specifically examines the interrelationships among variables.</a:t>
            </a:r>
          </a:p>
          <a:p>
            <a:pPr algn="l" marL="461846" indent="-230923" lvl="1">
              <a:lnSpc>
                <a:spcPts val="2640"/>
              </a:lnSpc>
              <a:buFont typeface="Arial"/>
              <a:buChar char="•"/>
            </a:pPr>
            <a:r>
              <a:rPr lang="en-US" sz="1899">
                <a:solidFill>
                  <a:srgbClr val="000000"/>
                </a:solidFill>
                <a:latin typeface="Roboto"/>
                <a:ea typeface="Roboto"/>
                <a:cs typeface="Roboto"/>
                <a:sym typeface="Roboto"/>
              </a:rPr>
              <a:t>Purpose: This test checks whether your correlation matrix significantly differs from an identity matrix (i.e., a matrix where all the diagonal elements are 1 and off-diagonal elements are 0, indicating no correlations among variables).</a:t>
            </a:r>
          </a:p>
          <a:p>
            <a:pPr algn="l" marL="461846" indent="-230923" lvl="1">
              <a:lnSpc>
                <a:spcPts val="2640"/>
              </a:lnSpc>
              <a:buFont typeface="Arial"/>
              <a:buChar char="•"/>
            </a:pPr>
            <a:r>
              <a:rPr lang="en-US" sz="1899">
                <a:solidFill>
                  <a:srgbClr val="000000"/>
                </a:solidFill>
                <a:latin typeface="Roboto"/>
                <a:ea typeface="Roboto"/>
                <a:cs typeface="Roboto"/>
                <a:sym typeface="Roboto"/>
              </a:rPr>
              <a:t>Interpretation</a:t>
            </a:r>
          </a:p>
          <a:p>
            <a:pPr algn="l" marL="461846" indent="-230923" lvl="1">
              <a:lnSpc>
                <a:spcPts val="2640"/>
              </a:lnSpc>
              <a:buFont typeface="Arial"/>
              <a:buChar char="•"/>
            </a:pPr>
            <a:r>
              <a:rPr lang="en-US" sz="1899">
                <a:solidFill>
                  <a:srgbClr val="000000"/>
                </a:solidFill>
                <a:latin typeface="Roboto"/>
                <a:ea typeface="Roboto"/>
                <a:cs typeface="Roboto"/>
                <a:sym typeface="Roboto"/>
              </a:rPr>
              <a:t>Significant Result (p-value &lt; 0.05): The test suggests that your data has significant correlations among variables, making it suitable for factor analysis.</a:t>
            </a:r>
          </a:p>
          <a:p>
            <a:pPr algn="l" marL="461846" indent="-230923" lvl="1">
              <a:lnSpc>
                <a:spcPts val="2640"/>
              </a:lnSpc>
              <a:buFont typeface="Arial"/>
              <a:buChar char="•"/>
            </a:pPr>
            <a:r>
              <a:rPr lang="en-US" sz="1899">
                <a:solidFill>
                  <a:srgbClr val="000000"/>
                </a:solidFill>
                <a:latin typeface="Roboto"/>
                <a:ea typeface="Roboto"/>
                <a:cs typeface="Roboto"/>
                <a:sym typeface="Roboto"/>
              </a:rPr>
              <a:t>Non-Significant Result (p-value ≥ 0.05): The test suggests that the correlations among your variables are not strong enough for factor analysis.</a:t>
            </a:r>
          </a:p>
          <a:p>
            <a:pPr algn="l">
              <a:lnSpc>
                <a:spcPts val="2640"/>
              </a:lnSpc>
            </a:pPr>
          </a:p>
        </p:txBody>
      </p:sp>
      <p:sp>
        <p:nvSpPr>
          <p:cNvPr name="TextBox 15" id="15"/>
          <p:cNvSpPr txBox="true"/>
          <p:nvPr/>
        </p:nvSpPr>
        <p:spPr>
          <a:xfrm rot="0">
            <a:off x="10205244" y="2619127"/>
            <a:ext cx="6970181" cy="514350"/>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Kaiser-Meyer-Olkin (KMO) Measure</a:t>
            </a:r>
          </a:p>
        </p:txBody>
      </p:sp>
      <p:sp>
        <p:nvSpPr>
          <p:cNvPr name="TextBox 16" id="16"/>
          <p:cNvSpPr txBox="true"/>
          <p:nvPr/>
        </p:nvSpPr>
        <p:spPr>
          <a:xfrm rot="0">
            <a:off x="9990860" y="3123952"/>
            <a:ext cx="7377090" cy="6947534"/>
          </a:xfrm>
          <a:prstGeom prst="rect">
            <a:avLst/>
          </a:prstGeom>
        </p:spPr>
        <p:txBody>
          <a:bodyPr anchor="t" rtlCol="false" tIns="0" lIns="0" bIns="0" rIns="0">
            <a:spAutoFit/>
          </a:bodyPr>
          <a:lstStyle/>
          <a:p>
            <a:pPr algn="l" marL="461853" indent="-230927" lvl="1">
              <a:lnSpc>
                <a:spcPts val="2850"/>
              </a:lnSpc>
              <a:buFont typeface="Arial"/>
              <a:buChar char="•"/>
            </a:pPr>
            <a:r>
              <a:rPr lang="en-US" sz="1900">
                <a:solidFill>
                  <a:srgbClr val="000000"/>
                </a:solidFill>
                <a:latin typeface="Roboto"/>
                <a:ea typeface="Roboto"/>
                <a:cs typeface="Roboto"/>
                <a:sym typeface="Roboto"/>
              </a:rPr>
              <a:t>Verify the sampling adequacy. A value greater than 0.6 is generally considered acceptable.</a:t>
            </a:r>
          </a:p>
          <a:p>
            <a:pPr algn="l" marL="461853" indent="-230927" lvl="1">
              <a:lnSpc>
                <a:spcPts val="2850"/>
              </a:lnSpc>
              <a:buFont typeface="Arial"/>
              <a:buChar char="•"/>
            </a:pPr>
            <a:r>
              <a:rPr lang="en-US" sz="1900">
                <a:solidFill>
                  <a:srgbClr val="000000"/>
                </a:solidFill>
                <a:latin typeface="Roboto"/>
                <a:ea typeface="Roboto"/>
                <a:cs typeface="Roboto"/>
                <a:sym typeface="Roboto"/>
              </a:rPr>
              <a:t>Range: The KMO value ranges from 0 to 1.</a:t>
            </a:r>
          </a:p>
          <a:p>
            <a:pPr algn="l">
              <a:lnSpc>
                <a:spcPts val="2400"/>
              </a:lnSpc>
            </a:pPr>
            <a:r>
              <a:rPr lang="en-US" sz="1600">
                <a:solidFill>
                  <a:srgbClr val="000000"/>
                </a:solidFill>
                <a:latin typeface="Roboto"/>
                <a:ea typeface="Roboto"/>
                <a:cs typeface="Roboto"/>
                <a:sym typeface="Roboto"/>
              </a:rPr>
              <a:t>                   - </a:t>
            </a:r>
            <a:r>
              <a:rPr lang="en-US" sz="1600">
                <a:solidFill>
                  <a:srgbClr val="000000"/>
                </a:solidFill>
                <a:latin typeface="Roboto"/>
                <a:ea typeface="Roboto"/>
                <a:cs typeface="Roboto"/>
                <a:sym typeface="Roboto"/>
              </a:rPr>
              <a:t>KMO ≥ 0.90: Excellent</a:t>
            </a:r>
          </a:p>
          <a:p>
            <a:pPr algn="l">
              <a:lnSpc>
                <a:spcPts val="2400"/>
              </a:lnSpc>
            </a:pPr>
            <a:r>
              <a:rPr lang="en-US" sz="1600">
                <a:solidFill>
                  <a:srgbClr val="000000"/>
                </a:solidFill>
                <a:latin typeface="Roboto"/>
                <a:ea typeface="Roboto"/>
                <a:cs typeface="Roboto"/>
                <a:sym typeface="Roboto"/>
              </a:rPr>
              <a:t>                   - </a:t>
            </a:r>
            <a:r>
              <a:rPr lang="en-US" sz="1600">
                <a:solidFill>
                  <a:srgbClr val="000000"/>
                </a:solidFill>
                <a:latin typeface="Roboto"/>
                <a:ea typeface="Roboto"/>
                <a:cs typeface="Roboto"/>
                <a:sym typeface="Roboto"/>
              </a:rPr>
              <a:t>0.80 ≤ KMO &lt; 0.90: Good</a:t>
            </a:r>
          </a:p>
          <a:p>
            <a:pPr algn="l">
              <a:lnSpc>
                <a:spcPts val="2400"/>
              </a:lnSpc>
            </a:pPr>
            <a:r>
              <a:rPr lang="en-US" sz="1600">
                <a:solidFill>
                  <a:srgbClr val="000000"/>
                </a:solidFill>
                <a:latin typeface="Roboto"/>
                <a:ea typeface="Roboto"/>
                <a:cs typeface="Roboto"/>
                <a:sym typeface="Roboto"/>
              </a:rPr>
              <a:t>                   - </a:t>
            </a:r>
            <a:r>
              <a:rPr lang="en-US" sz="1600">
                <a:solidFill>
                  <a:srgbClr val="000000"/>
                </a:solidFill>
                <a:latin typeface="Roboto"/>
                <a:ea typeface="Roboto"/>
                <a:cs typeface="Roboto"/>
                <a:sym typeface="Roboto"/>
              </a:rPr>
              <a:t>0.70 ≤ KMO &lt; 0.80: Adequate</a:t>
            </a:r>
          </a:p>
          <a:p>
            <a:pPr algn="l">
              <a:lnSpc>
                <a:spcPts val="2400"/>
              </a:lnSpc>
            </a:pPr>
            <a:r>
              <a:rPr lang="en-US" sz="1600">
                <a:solidFill>
                  <a:srgbClr val="000000"/>
                </a:solidFill>
                <a:latin typeface="Roboto"/>
                <a:ea typeface="Roboto"/>
                <a:cs typeface="Roboto"/>
                <a:sym typeface="Roboto"/>
              </a:rPr>
              <a:t>                   - </a:t>
            </a:r>
            <a:r>
              <a:rPr lang="en-US" sz="1600">
                <a:solidFill>
                  <a:srgbClr val="000000"/>
                </a:solidFill>
                <a:latin typeface="Roboto"/>
                <a:ea typeface="Roboto"/>
                <a:cs typeface="Roboto"/>
                <a:sym typeface="Roboto"/>
              </a:rPr>
              <a:t>0.60 ≤ KMO &lt; 0.70: Mediocre (minimum acceptable level)</a:t>
            </a:r>
          </a:p>
          <a:p>
            <a:pPr algn="l">
              <a:lnSpc>
                <a:spcPts val="2400"/>
              </a:lnSpc>
            </a:pPr>
            <a:r>
              <a:rPr lang="en-US" sz="1600">
                <a:solidFill>
                  <a:srgbClr val="000000"/>
                </a:solidFill>
                <a:latin typeface="Roboto"/>
                <a:ea typeface="Roboto"/>
                <a:cs typeface="Roboto"/>
                <a:sym typeface="Roboto"/>
              </a:rPr>
              <a:t>                   - </a:t>
            </a:r>
            <a:r>
              <a:rPr lang="en-US" sz="1600">
                <a:solidFill>
                  <a:srgbClr val="000000"/>
                </a:solidFill>
                <a:latin typeface="Roboto"/>
                <a:ea typeface="Roboto"/>
                <a:cs typeface="Roboto"/>
                <a:sym typeface="Roboto"/>
              </a:rPr>
              <a:t>KMO &lt; 0.60: Unacceptable, factor analysis should not be conducted.</a:t>
            </a:r>
          </a:p>
          <a:p>
            <a:pPr algn="l" marL="461853" indent="-230927" lvl="1">
              <a:lnSpc>
                <a:spcPts val="2850"/>
              </a:lnSpc>
              <a:buFont typeface="Arial"/>
              <a:buChar char="•"/>
            </a:pPr>
            <a:r>
              <a:rPr lang="en-US" sz="1900" spc="17">
                <a:solidFill>
                  <a:srgbClr val="000000"/>
                </a:solidFill>
                <a:latin typeface="Roboto"/>
                <a:ea typeface="Roboto"/>
                <a:cs typeface="Roboto"/>
                <a:sym typeface="Roboto"/>
              </a:rPr>
              <a:t>Interpretation</a:t>
            </a:r>
          </a:p>
          <a:p>
            <a:pPr algn="l" marL="461853" indent="-230927" lvl="1">
              <a:lnSpc>
                <a:spcPts val="2850"/>
              </a:lnSpc>
              <a:buFont typeface="Arial"/>
              <a:buChar char="•"/>
            </a:pPr>
            <a:r>
              <a:rPr lang="en-US" sz="1900">
                <a:solidFill>
                  <a:srgbClr val="000000"/>
                </a:solidFill>
                <a:latin typeface="Roboto"/>
                <a:ea typeface="Roboto"/>
                <a:cs typeface="Roboto"/>
                <a:sym typeface="Roboto"/>
              </a:rPr>
              <a:t>High KMO Value: Indicates that the data is likely to yield distinct and reliable factors, meaning that factor analysis is appropriate.</a:t>
            </a:r>
          </a:p>
          <a:p>
            <a:pPr algn="l" marL="461853" indent="-230927" lvl="1">
              <a:lnSpc>
                <a:spcPts val="2850"/>
              </a:lnSpc>
              <a:buFont typeface="Arial"/>
              <a:buChar char="•"/>
            </a:pPr>
            <a:r>
              <a:rPr lang="en-US" sz="1900">
                <a:solidFill>
                  <a:srgbClr val="000000"/>
                </a:solidFill>
                <a:latin typeface="Roboto"/>
                <a:ea typeface="Roboto"/>
                <a:cs typeface="Roboto"/>
                <a:sym typeface="Roboto"/>
              </a:rPr>
              <a:t>Low KMO Value: Suggests that the data may not be suitable for factor analysis, as the variables do not share enough common variance.</a:t>
            </a:r>
          </a:p>
          <a:p>
            <a:pPr algn="l" marL="461853" indent="-230927" lvl="1">
              <a:lnSpc>
                <a:spcPts val="2850"/>
              </a:lnSpc>
              <a:buFont typeface="Arial"/>
              <a:buChar char="•"/>
            </a:pPr>
            <a:r>
              <a:rPr lang="en-US" sz="1900">
                <a:solidFill>
                  <a:srgbClr val="000000"/>
                </a:solidFill>
                <a:latin typeface="Roboto"/>
                <a:ea typeface="Roboto"/>
                <a:cs typeface="Roboto"/>
                <a:sym typeface="Roboto"/>
              </a:rPr>
              <a:t>If both tests indicate favorable results (significant Bartlett’s test and KMO &gt; 0.60), you can proceed with factor analysis confidently. If either test indicates issues, you might need to reconsider using factor analysis or make adjustments to your data.</a:t>
            </a:r>
          </a:p>
          <a:p>
            <a:pPr algn="l">
              <a:lnSpc>
                <a:spcPts val="2850"/>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04228" y="1781175"/>
            <a:ext cx="7639200" cy="5540127"/>
            <a:chOff x="0" y="0"/>
            <a:chExt cx="10185600" cy="7386836"/>
          </a:xfrm>
        </p:grpSpPr>
        <p:sp>
          <p:nvSpPr>
            <p:cNvPr name="Freeform 3" id="3"/>
            <p:cNvSpPr/>
            <p:nvPr/>
          </p:nvSpPr>
          <p:spPr>
            <a:xfrm flipH="false" flipV="false" rot="0">
              <a:off x="0" y="0"/>
              <a:ext cx="10185527" cy="7386891"/>
            </a:xfrm>
            <a:custGeom>
              <a:avLst/>
              <a:gdLst/>
              <a:ahLst/>
              <a:cxnLst/>
              <a:rect r="r" b="b" t="t" l="l"/>
              <a:pathLst>
                <a:path h="7386891" w="10185527">
                  <a:moveTo>
                    <a:pt x="0" y="1231149"/>
                  </a:moveTo>
                  <a:cubicBezTo>
                    <a:pt x="0" y="551251"/>
                    <a:pt x="509905" y="0"/>
                    <a:pt x="1138809" y="0"/>
                  </a:cubicBezTo>
                  <a:lnTo>
                    <a:pt x="9046718" y="0"/>
                  </a:lnTo>
                  <a:cubicBezTo>
                    <a:pt x="9675623" y="0"/>
                    <a:pt x="10185527" y="551251"/>
                    <a:pt x="10185527" y="1231149"/>
                  </a:cubicBezTo>
                  <a:lnTo>
                    <a:pt x="10185527" y="6155608"/>
                  </a:lnTo>
                  <a:cubicBezTo>
                    <a:pt x="10185527" y="6835507"/>
                    <a:pt x="9675623" y="7386758"/>
                    <a:pt x="9046718" y="7386758"/>
                  </a:cubicBezTo>
                  <a:lnTo>
                    <a:pt x="1138809" y="7386758"/>
                  </a:lnTo>
                  <a:cubicBezTo>
                    <a:pt x="509905" y="7386891"/>
                    <a:pt x="0" y="6835644"/>
                    <a:pt x="0" y="6155608"/>
                  </a:cubicBezTo>
                  <a:close/>
                </a:path>
              </a:pathLst>
            </a:custGeom>
            <a:solidFill>
              <a:srgbClr val="31356E">
                <a:alpha val="12157"/>
              </a:srgbClr>
            </a:solidFill>
          </p:spPr>
        </p:sp>
      </p:grpSp>
      <p:grpSp>
        <p:nvGrpSpPr>
          <p:cNvPr name="Group 4" id="4"/>
          <p:cNvGrpSpPr/>
          <p:nvPr/>
        </p:nvGrpSpPr>
        <p:grpSpPr>
          <a:xfrm rot="0">
            <a:off x="411961" y="1781175"/>
            <a:ext cx="7639200" cy="5540127"/>
            <a:chOff x="0" y="0"/>
            <a:chExt cx="10185600" cy="7386836"/>
          </a:xfrm>
        </p:grpSpPr>
        <p:sp>
          <p:nvSpPr>
            <p:cNvPr name="Freeform 5" id="5"/>
            <p:cNvSpPr/>
            <p:nvPr/>
          </p:nvSpPr>
          <p:spPr>
            <a:xfrm flipH="false" flipV="false" rot="0">
              <a:off x="0" y="0"/>
              <a:ext cx="10185527" cy="7386891"/>
            </a:xfrm>
            <a:custGeom>
              <a:avLst/>
              <a:gdLst/>
              <a:ahLst/>
              <a:cxnLst/>
              <a:rect r="r" b="b" t="t" l="l"/>
              <a:pathLst>
                <a:path h="7386891" w="10185527">
                  <a:moveTo>
                    <a:pt x="0" y="1231149"/>
                  </a:moveTo>
                  <a:cubicBezTo>
                    <a:pt x="0" y="551251"/>
                    <a:pt x="509905" y="0"/>
                    <a:pt x="1138809" y="0"/>
                  </a:cubicBezTo>
                  <a:lnTo>
                    <a:pt x="9046718" y="0"/>
                  </a:lnTo>
                  <a:cubicBezTo>
                    <a:pt x="9675623" y="0"/>
                    <a:pt x="10185527" y="551251"/>
                    <a:pt x="10185527" y="1231149"/>
                  </a:cubicBezTo>
                  <a:lnTo>
                    <a:pt x="10185527" y="6155608"/>
                  </a:lnTo>
                  <a:cubicBezTo>
                    <a:pt x="10185527" y="6835507"/>
                    <a:pt x="9675623" y="7386758"/>
                    <a:pt x="9046718" y="7386758"/>
                  </a:cubicBezTo>
                  <a:lnTo>
                    <a:pt x="1138809" y="7386758"/>
                  </a:lnTo>
                  <a:cubicBezTo>
                    <a:pt x="509905" y="7386891"/>
                    <a:pt x="0" y="6835644"/>
                    <a:pt x="0" y="6155608"/>
                  </a:cubicBezTo>
                  <a:close/>
                </a:path>
              </a:pathLst>
            </a:custGeom>
            <a:solidFill>
              <a:srgbClr val="E4EA27">
                <a:alpha val="25098"/>
              </a:srgbClr>
            </a:solidFill>
          </p:spPr>
        </p:sp>
      </p:grpSp>
      <p:grpSp>
        <p:nvGrpSpPr>
          <p:cNvPr name="Group 6" id="6"/>
          <p:cNvGrpSpPr/>
          <p:nvPr/>
        </p:nvGrpSpPr>
        <p:grpSpPr>
          <a:xfrm rot="0">
            <a:off x="617805" y="969625"/>
            <a:ext cx="1569600" cy="1569600"/>
            <a:chOff x="0" y="0"/>
            <a:chExt cx="2092800" cy="2092800"/>
          </a:xfrm>
        </p:grpSpPr>
        <p:sp>
          <p:nvSpPr>
            <p:cNvPr name="Freeform 7" id="7"/>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4EA27"/>
            </a:solidFill>
          </p:spPr>
        </p:sp>
      </p:grpSp>
      <p:grpSp>
        <p:nvGrpSpPr>
          <p:cNvPr name="Group 8" id="8"/>
          <p:cNvGrpSpPr/>
          <p:nvPr/>
        </p:nvGrpSpPr>
        <p:grpSpPr>
          <a:xfrm rot="0">
            <a:off x="10571948" y="969625"/>
            <a:ext cx="1569600" cy="1569600"/>
            <a:chOff x="0" y="0"/>
            <a:chExt cx="2092800" cy="2092800"/>
          </a:xfrm>
        </p:grpSpPr>
        <p:sp>
          <p:nvSpPr>
            <p:cNvPr name="Freeform 9" id="9"/>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A4827"/>
            </a:solidFill>
          </p:spPr>
        </p:sp>
      </p:grpSp>
      <p:sp>
        <p:nvSpPr>
          <p:cNvPr name="TextBox 10" id="10"/>
          <p:cNvSpPr txBox="true"/>
          <p:nvPr/>
        </p:nvSpPr>
        <p:spPr>
          <a:xfrm rot="0">
            <a:off x="789107" y="121900"/>
            <a:ext cx="16276350" cy="714375"/>
          </a:xfrm>
          <a:prstGeom prst="rect">
            <a:avLst/>
          </a:prstGeom>
        </p:spPr>
        <p:txBody>
          <a:bodyPr anchor="t" rtlCol="false" tIns="0" lIns="0" bIns="0" rIns="0">
            <a:spAutoFit/>
          </a:bodyPr>
          <a:lstStyle/>
          <a:p>
            <a:pPr algn="ctr">
              <a:lnSpc>
                <a:spcPts val="5400"/>
              </a:lnSpc>
            </a:pPr>
            <a:r>
              <a:rPr lang="en-US" sz="4500">
                <a:solidFill>
                  <a:srgbClr val="000000"/>
                </a:solidFill>
                <a:latin typeface="Arimo Bold"/>
                <a:ea typeface="Arimo Bold"/>
                <a:cs typeface="Arimo Bold"/>
                <a:sym typeface="Arimo Bold"/>
              </a:rPr>
              <a:t>2-Choose the Extraction Method </a:t>
            </a:r>
          </a:p>
        </p:txBody>
      </p:sp>
      <p:sp>
        <p:nvSpPr>
          <p:cNvPr name="TextBox 11" id="11"/>
          <p:cNvSpPr txBox="true"/>
          <p:nvPr/>
        </p:nvSpPr>
        <p:spPr>
          <a:xfrm rot="0">
            <a:off x="800050" y="2571502"/>
            <a:ext cx="7120860" cy="514350"/>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Principal Component Analysis (PCA)</a:t>
            </a:r>
          </a:p>
        </p:txBody>
      </p:sp>
      <p:sp>
        <p:nvSpPr>
          <p:cNvPr name="TextBox 12" id="12"/>
          <p:cNvSpPr txBox="true"/>
          <p:nvPr/>
        </p:nvSpPr>
        <p:spPr>
          <a:xfrm rot="0">
            <a:off x="617805" y="3209677"/>
            <a:ext cx="6503550" cy="4111625"/>
          </a:xfrm>
          <a:prstGeom prst="rect">
            <a:avLst/>
          </a:prstGeom>
        </p:spPr>
        <p:txBody>
          <a:bodyPr anchor="t" rtlCol="false" tIns="0" lIns="0" bIns="0" rIns="0">
            <a:spAutoFit/>
          </a:bodyPr>
          <a:lstStyle/>
          <a:p>
            <a:pPr algn="l" marL="461846" indent="-230923" lvl="1">
              <a:lnSpc>
                <a:spcPts val="2754"/>
              </a:lnSpc>
              <a:buFont typeface="Arial"/>
              <a:buChar char="•"/>
            </a:pPr>
            <a:r>
              <a:rPr lang="en-US" sz="1899">
                <a:solidFill>
                  <a:srgbClr val="000000"/>
                </a:solidFill>
                <a:latin typeface="Roboto"/>
                <a:ea typeface="Roboto"/>
                <a:cs typeface="Roboto"/>
                <a:sym typeface="Roboto"/>
              </a:rPr>
              <a:t>PCA is primarily used for data reduction.</a:t>
            </a:r>
          </a:p>
          <a:p>
            <a:pPr algn="l" marL="461846" indent="-230923" lvl="1">
              <a:lnSpc>
                <a:spcPts val="2754"/>
              </a:lnSpc>
              <a:buFont typeface="Arial"/>
              <a:buChar char="•"/>
            </a:pPr>
            <a:r>
              <a:rPr lang="en-US" sz="1899">
                <a:solidFill>
                  <a:srgbClr val="000000"/>
                </a:solidFill>
                <a:latin typeface="Roboto"/>
                <a:ea typeface="Roboto"/>
                <a:cs typeface="Roboto"/>
                <a:sym typeface="Roboto"/>
              </a:rPr>
              <a:t>The goal is to transform the original variables into a smaller set of uncorrelated components that retain most of the variance from the original data.</a:t>
            </a:r>
          </a:p>
          <a:p>
            <a:pPr algn="l" marL="461846" indent="-230923" lvl="1">
              <a:lnSpc>
                <a:spcPts val="2754"/>
              </a:lnSpc>
              <a:buFont typeface="Arial"/>
              <a:buChar char="•"/>
            </a:pPr>
            <a:r>
              <a:rPr lang="en-US" sz="1899" spc="17">
                <a:solidFill>
                  <a:srgbClr val="000000"/>
                </a:solidFill>
                <a:latin typeface="Roboto"/>
                <a:ea typeface="Roboto"/>
                <a:cs typeface="Roboto"/>
                <a:sym typeface="Roboto"/>
              </a:rPr>
              <a:t>Ideal when you want to reduce the dimensionality of your data while preserving as much information as possible.</a:t>
            </a:r>
          </a:p>
          <a:p>
            <a:pPr algn="l" marL="461846" indent="-230923" lvl="1">
              <a:lnSpc>
                <a:spcPts val="2754"/>
              </a:lnSpc>
              <a:buFont typeface="Arial"/>
              <a:buChar char="•"/>
            </a:pPr>
            <a:r>
              <a:rPr lang="en-US" sz="1899" spc="17">
                <a:solidFill>
                  <a:srgbClr val="000000"/>
                </a:solidFill>
                <a:latin typeface="Roboto"/>
                <a:ea typeface="Roboto"/>
                <a:cs typeface="Roboto"/>
                <a:sym typeface="Roboto"/>
              </a:rPr>
              <a:t>When to Use: Choose PCA when your primary objective is to summarize the data with fewer components, or when you want to use the components in further analyses (e.g., regression or clustering).</a:t>
            </a:r>
          </a:p>
          <a:p>
            <a:pPr algn="l">
              <a:lnSpc>
                <a:spcPts val="2754"/>
              </a:lnSpc>
            </a:pPr>
          </a:p>
        </p:txBody>
      </p:sp>
      <p:sp>
        <p:nvSpPr>
          <p:cNvPr name="TextBox 13" id="13"/>
          <p:cNvSpPr txBox="true"/>
          <p:nvPr/>
        </p:nvSpPr>
        <p:spPr>
          <a:xfrm rot="0">
            <a:off x="10880722" y="2619127"/>
            <a:ext cx="6970181" cy="514350"/>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Principal Axis Factoring (PAF)</a:t>
            </a:r>
          </a:p>
        </p:txBody>
      </p:sp>
      <p:sp>
        <p:nvSpPr>
          <p:cNvPr name="TextBox 14" id="14"/>
          <p:cNvSpPr txBox="true"/>
          <p:nvPr/>
        </p:nvSpPr>
        <p:spPr>
          <a:xfrm rot="0">
            <a:off x="10666338" y="3215490"/>
            <a:ext cx="7377090" cy="3584701"/>
          </a:xfrm>
          <a:prstGeom prst="rect">
            <a:avLst/>
          </a:prstGeom>
        </p:spPr>
        <p:txBody>
          <a:bodyPr anchor="t" rtlCol="false" tIns="0" lIns="0" bIns="0" rIns="0">
            <a:spAutoFit/>
          </a:bodyPr>
          <a:lstStyle/>
          <a:p>
            <a:pPr algn="l" marL="461853" indent="-230927" lvl="1">
              <a:lnSpc>
                <a:spcPts val="3154"/>
              </a:lnSpc>
              <a:buFont typeface="Arial"/>
              <a:buChar char="•"/>
            </a:pPr>
            <a:r>
              <a:rPr lang="en-US" sz="1900">
                <a:solidFill>
                  <a:srgbClr val="000000"/>
                </a:solidFill>
                <a:latin typeface="Roboto"/>
                <a:ea typeface="Roboto"/>
                <a:cs typeface="Roboto"/>
                <a:sym typeface="Roboto"/>
              </a:rPr>
              <a:t>is used when the main goal is to uncover the underlying latent factors that explain the correlations among observed variables.</a:t>
            </a:r>
          </a:p>
          <a:p>
            <a:pPr algn="l" marL="461853" indent="-230927" lvl="1">
              <a:lnSpc>
                <a:spcPts val="3154"/>
              </a:lnSpc>
              <a:buFont typeface="Arial"/>
              <a:buChar char="•"/>
            </a:pPr>
            <a:r>
              <a:rPr lang="en-US" sz="1900">
                <a:solidFill>
                  <a:srgbClr val="000000"/>
                </a:solidFill>
                <a:latin typeface="Roboto"/>
                <a:ea typeface="Roboto"/>
                <a:cs typeface="Roboto"/>
                <a:sym typeface="Roboto"/>
              </a:rPr>
              <a:t>Usage: Ideal for identifying the underlying constructs or factors that influence the observed variables, making it suitable for theory building and exploring latent structures.</a:t>
            </a:r>
          </a:p>
          <a:p>
            <a:pPr algn="l" marL="461853" indent="-230927" lvl="1">
              <a:lnSpc>
                <a:spcPts val="3154"/>
              </a:lnSpc>
              <a:buFont typeface="Arial"/>
              <a:buChar char="•"/>
            </a:pPr>
            <a:r>
              <a:rPr lang="en-US" sz="1900" spc="17">
                <a:solidFill>
                  <a:srgbClr val="000000"/>
                </a:solidFill>
                <a:latin typeface="Roboto"/>
                <a:ea typeface="Roboto"/>
                <a:cs typeface="Roboto"/>
                <a:sym typeface="Roboto"/>
              </a:rPr>
              <a:t>When to Use: Choose PAF when your primary goal is to identify and understand the latent factors that cause the correlations among your observed variables.</a:t>
            </a:r>
          </a:p>
          <a:p>
            <a:pPr algn="l">
              <a:lnSpc>
                <a:spcPts val="3154"/>
              </a:lnSpc>
            </a:pPr>
          </a:p>
        </p:txBody>
      </p:sp>
      <p:grpSp>
        <p:nvGrpSpPr>
          <p:cNvPr name="Group 15" id="15"/>
          <p:cNvGrpSpPr/>
          <p:nvPr/>
        </p:nvGrpSpPr>
        <p:grpSpPr>
          <a:xfrm rot="0">
            <a:off x="8277347" y="3899287"/>
            <a:ext cx="1683706" cy="1683706"/>
            <a:chOff x="0" y="0"/>
            <a:chExt cx="2199200" cy="2199200"/>
          </a:xfrm>
        </p:grpSpPr>
        <p:sp>
          <p:nvSpPr>
            <p:cNvPr name="Freeform 16" id="16"/>
            <p:cNvSpPr/>
            <p:nvPr/>
          </p:nvSpPr>
          <p:spPr>
            <a:xfrm flipH="false" flipV="false" rot="0">
              <a:off x="0" y="0"/>
              <a:ext cx="2199132" cy="2199132"/>
            </a:xfrm>
            <a:custGeom>
              <a:avLst/>
              <a:gdLst/>
              <a:ahLst/>
              <a:cxnLst/>
              <a:rect r="r" b="b" t="t" l="l"/>
              <a:pathLst>
                <a:path h="2199132" w="2199132">
                  <a:moveTo>
                    <a:pt x="0" y="1099566"/>
                  </a:moveTo>
                  <a:cubicBezTo>
                    <a:pt x="0" y="492252"/>
                    <a:pt x="492252" y="0"/>
                    <a:pt x="1099566" y="0"/>
                  </a:cubicBezTo>
                  <a:cubicBezTo>
                    <a:pt x="1706880" y="0"/>
                    <a:pt x="2199132" y="492252"/>
                    <a:pt x="2199132" y="1099566"/>
                  </a:cubicBezTo>
                  <a:cubicBezTo>
                    <a:pt x="2199132" y="1706880"/>
                    <a:pt x="1706880" y="2199132"/>
                    <a:pt x="1099566" y="2199132"/>
                  </a:cubicBezTo>
                  <a:cubicBezTo>
                    <a:pt x="492252" y="2199132"/>
                    <a:pt x="0" y="1706880"/>
                    <a:pt x="0" y="1099566"/>
                  </a:cubicBezTo>
                  <a:close/>
                </a:path>
              </a:pathLst>
            </a:custGeom>
            <a:solidFill>
              <a:srgbClr val="E4EA27"/>
            </a:solidFill>
          </p:spPr>
        </p:sp>
      </p:grpSp>
      <p:sp>
        <p:nvSpPr>
          <p:cNvPr name="TextBox 17" id="17"/>
          <p:cNvSpPr txBox="true"/>
          <p:nvPr/>
        </p:nvSpPr>
        <p:spPr>
          <a:xfrm rot="0">
            <a:off x="8789191" y="4339611"/>
            <a:ext cx="890326" cy="660184"/>
          </a:xfrm>
          <a:prstGeom prst="rect">
            <a:avLst/>
          </a:prstGeom>
        </p:spPr>
        <p:txBody>
          <a:bodyPr anchor="t" rtlCol="false" tIns="0" lIns="0" bIns="0" rIns="0">
            <a:spAutoFit/>
          </a:bodyPr>
          <a:lstStyle/>
          <a:p>
            <a:pPr algn="l">
              <a:lnSpc>
                <a:spcPts val="5481"/>
              </a:lnSpc>
            </a:pPr>
            <a:r>
              <a:rPr lang="en-US" sz="3447">
                <a:solidFill>
                  <a:srgbClr val="000000"/>
                </a:solidFill>
                <a:latin typeface="Arimo Bold"/>
                <a:ea typeface="Arimo Bold"/>
                <a:cs typeface="Arimo Bold"/>
                <a:sym typeface="Arimo Bold"/>
              </a:rPr>
              <a:t>OR</a:t>
            </a:r>
          </a:p>
        </p:txBody>
      </p:sp>
      <p:sp>
        <p:nvSpPr>
          <p:cNvPr name="Freeform 18" id="18"/>
          <p:cNvSpPr/>
          <p:nvPr/>
        </p:nvSpPr>
        <p:spPr>
          <a:xfrm flipH="false" flipV="false" rot="0">
            <a:off x="10865496" y="1331063"/>
            <a:ext cx="982504" cy="900224"/>
          </a:xfrm>
          <a:custGeom>
            <a:avLst/>
            <a:gdLst/>
            <a:ahLst/>
            <a:cxnLst/>
            <a:rect r="r" b="b" t="t" l="l"/>
            <a:pathLst>
              <a:path h="900224" w="982504">
                <a:moveTo>
                  <a:pt x="0" y="0"/>
                </a:moveTo>
                <a:lnTo>
                  <a:pt x="982504" y="0"/>
                </a:lnTo>
                <a:lnTo>
                  <a:pt x="982504" y="900224"/>
                </a:lnTo>
                <a:lnTo>
                  <a:pt x="0" y="9002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914350" y="1331063"/>
            <a:ext cx="982506" cy="944510"/>
          </a:xfrm>
          <a:custGeom>
            <a:avLst/>
            <a:gdLst/>
            <a:ahLst/>
            <a:cxnLst/>
            <a:rect r="r" b="b" t="t" l="l"/>
            <a:pathLst>
              <a:path h="944510" w="982506">
                <a:moveTo>
                  <a:pt x="0" y="0"/>
                </a:moveTo>
                <a:lnTo>
                  <a:pt x="982506" y="0"/>
                </a:lnTo>
                <a:lnTo>
                  <a:pt x="982506" y="944510"/>
                </a:lnTo>
                <a:lnTo>
                  <a:pt x="0" y="9445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0" id="20"/>
          <p:cNvGrpSpPr/>
          <p:nvPr/>
        </p:nvGrpSpPr>
        <p:grpSpPr>
          <a:xfrm rot="0">
            <a:off x="617805" y="7597527"/>
            <a:ext cx="17233099" cy="2313644"/>
            <a:chOff x="0" y="0"/>
            <a:chExt cx="22977465" cy="3084859"/>
          </a:xfrm>
        </p:grpSpPr>
        <p:sp>
          <p:nvSpPr>
            <p:cNvPr name="Freeform 21" id="21"/>
            <p:cNvSpPr/>
            <p:nvPr/>
          </p:nvSpPr>
          <p:spPr>
            <a:xfrm flipH="false" flipV="false" rot="0">
              <a:off x="0" y="0"/>
              <a:ext cx="22977373" cy="3084859"/>
            </a:xfrm>
            <a:custGeom>
              <a:avLst/>
              <a:gdLst/>
              <a:ahLst/>
              <a:cxnLst/>
              <a:rect r="r" b="b" t="t" l="l"/>
              <a:pathLst>
                <a:path h="3084859" w="22977373">
                  <a:moveTo>
                    <a:pt x="0" y="469435"/>
                  </a:moveTo>
                  <a:cubicBezTo>
                    <a:pt x="0" y="210156"/>
                    <a:pt x="1548377" y="0"/>
                    <a:pt x="3458680" y="0"/>
                  </a:cubicBezTo>
                  <a:lnTo>
                    <a:pt x="19518692" y="0"/>
                  </a:lnTo>
                  <a:cubicBezTo>
                    <a:pt x="21428994" y="0"/>
                    <a:pt x="22977373" y="210156"/>
                    <a:pt x="22977373" y="469435"/>
                  </a:cubicBezTo>
                  <a:lnTo>
                    <a:pt x="22977373" y="2615424"/>
                  </a:lnTo>
                  <a:cubicBezTo>
                    <a:pt x="22977373" y="2874703"/>
                    <a:pt x="21428994" y="3084859"/>
                    <a:pt x="19518692" y="3084859"/>
                  </a:cubicBezTo>
                  <a:lnTo>
                    <a:pt x="3458680" y="3084859"/>
                  </a:lnTo>
                  <a:cubicBezTo>
                    <a:pt x="1548377" y="3084859"/>
                    <a:pt x="0" y="2874703"/>
                    <a:pt x="0" y="2615424"/>
                  </a:cubicBezTo>
                  <a:close/>
                </a:path>
              </a:pathLst>
            </a:custGeom>
            <a:solidFill>
              <a:srgbClr val="26EAB8">
                <a:alpha val="12157"/>
              </a:srgbClr>
            </a:solidFill>
          </p:spPr>
        </p:sp>
      </p:grpSp>
      <p:sp>
        <p:nvSpPr>
          <p:cNvPr name="TextBox 22" id="22"/>
          <p:cNvSpPr txBox="true"/>
          <p:nvPr/>
        </p:nvSpPr>
        <p:spPr>
          <a:xfrm rot="0">
            <a:off x="1007879" y="7921377"/>
            <a:ext cx="6970181" cy="514350"/>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Summary:</a:t>
            </a:r>
          </a:p>
        </p:txBody>
      </p:sp>
      <p:sp>
        <p:nvSpPr>
          <p:cNvPr name="TextBox 23" id="23"/>
          <p:cNvSpPr txBox="true"/>
          <p:nvPr/>
        </p:nvSpPr>
        <p:spPr>
          <a:xfrm rot="0">
            <a:off x="789107" y="8464302"/>
            <a:ext cx="17672251" cy="1184401"/>
          </a:xfrm>
          <a:prstGeom prst="rect">
            <a:avLst/>
          </a:prstGeom>
        </p:spPr>
        <p:txBody>
          <a:bodyPr anchor="t" rtlCol="false" tIns="0" lIns="0" bIns="0" rIns="0">
            <a:spAutoFit/>
          </a:bodyPr>
          <a:lstStyle/>
          <a:p>
            <a:pPr algn="l" marL="461853" indent="-230927" lvl="1">
              <a:lnSpc>
                <a:spcPts val="3154"/>
              </a:lnSpc>
              <a:buFont typeface="Arial"/>
              <a:buChar char="•"/>
            </a:pPr>
            <a:r>
              <a:rPr lang="en-US" sz="1900">
                <a:solidFill>
                  <a:srgbClr val="000000"/>
                </a:solidFill>
                <a:latin typeface="Roboto Bold"/>
                <a:ea typeface="Roboto Bold"/>
                <a:cs typeface="Roboto Bold"/>
                <a:sym typeface="Roboto Bold"/>
              </a:rPr>
              <a:t>PCA</a:t>
            </a:r>
            <a:r>
              <a:rPr lang="en-US" sz="1900">
                <a:solidFill>
                  <a:srgbClr val="000000"/>
                </a:solidFill>
                <a:latin typeface="Roboto"/>
                <a:ea typeface="Roboto"/>
                <a:cs typeface="Roboto"/>
                <a:sym typeface="Roboto"/>
              </a:rPr>
              <a:t> : is best when your goal is data reduction—to reduce the number of variables while retaining as much original information as possible.</a:t>
            </a:r>
          </a:p>
          <a:p>
            <a:pPr algn="l" marL="461853" indent="-230927" lvl="1">
              <a:lnSpc>
                <a:spcPts val="3154"/>
              </a:lnSpc>
              <a:buFont typeface="Arial"/>
              <a:buChar char="•"/>
            </a:pPr>
            <a:r>
              <a:rPr lang="en-US" sz="1900">
                <a:solidFill>
                  <a:srgbClr val="000000"/>
                </a:solidFill>
                <a:latin typeface="Roboto Bold"/>
                <a:ea typeface="Roboto Bold"/>
                <a:cs typeface="Roboto Bold"/>
                <a:sym typeface="Roboto Bold"/>
              </a:rPr>
              <a:t>PAF :</a:t>
            </a:r>
            <a:r>
              <a:rPr lang="en-US" sz="1900">
                <a:solidFill>
                  <a:srgbClr val="000000"/>
                </a:solidFill>
                <a:latin typeface="Roboto"/>
                <a:ea typeface="Roboto"/>
                <a:cs typeface="Roboto"/>
                <a:sym typeface="Roboto"/>
              </a:rPr>
              <a:t> is best when your goal is to identify underlying factors—to discover the latent variables that explain the patterns of correlations in your data. </a:t>
            </a:r>
          </a:p>
          <a:p>
            <a:pPr algn="l">
              <a:lnSpc>
                <a:spcPts val="3154"/>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8944" y="1170871"/>
            <a:ext cx="17490112" cy="6316478"/>
            <a:chOff x="0" y="0"/>
            <a:chExt cx="17177408" cy="6203546"/>
          </a:xfrm>
        </p:grpSpPr>
        <p:sp>
          <p:nvSpPr>
            <p:cNvPr name="Freeform 3" id="3"/>
            <p:cNvSpPr/>
            <p:nvPr/>
          </p:nvSpPr>
          <p:spPr>
            <a:xfrm flipH="false" flipV="false" rot="0">
              <a:off x="0" y="0"/>
              <a:ext cx="17177285" cy="6203600"/>
            </a:xfrm>
            <a:custGeom>
              <a:avLst/>
              <a:gdLst/>
              <a:ahLst/>
              <a:cxnLst/>
              <a:rect r="r" b="b" t="t" l="l"/>
              <a:pathLst>
                <a:path h="6203600" w="17177285">
                  <a:moveTo>
                    <a:pt x="0" y="1033933"/>
                  </a:moveTo>
                  <a:cubicBezTo>
                    <a:pt x="0" y="462946"/>
                    <a:pt x="859924" y="0"/>
                    <a:pt x="1920534" y="0"/>
                  </a:cubicBezTo>
                  <a:lnTo>
                    <a:pt x="15256751" y="0"/>
                  </a:lnTo>
                  <a:cubicBezTo>
                    <a:pt x="16317361" y="0"/>
                    <a:pt x="17177285" y="462946"/>
                    <a:pt x="17177285" y="1033933"/>
                  </a:cubicBezTo>
                  <a:lnTo>
                    <a:pt x="17177285" y="5169547"/>
                  </a:lnTo>
                  <a:cubicBezTo>
                    <a:pt x="17177285" y="5740533"/>
                    <a:pt x="16317361" y="6203480"/>
                    <a:pt x="15256751" y="6203480"/>
                  </a:cubicBezTo>
                  <a:lnTo>
                    <a:pt x="1920534" y="6203480"/>
                  </a:lnTo>
                  <a:cubicBezTo>
                    <a:pt x="859924" y="6203600"/>
                    <a:pt x="0" y="5740649"/>
                    <a:pt x="0" y="5169547"/>
                  </a:cubicBezTo>
                  <a:close/>
                </a:path>
              </a:pathLst>
            </a:custGeom>
            <a:solidFill>
              <a:srgbClr val="31356E">
                <a:alpha val="12157"/>
              </a:srgbClr>
            </a:solidFill>
          </p:spPr>
        </p:sp>
      </p:grpSp>
      <p:grpSp>
        <p:nvGrpSpPr>
          <p:cNvPr name="Group 4" id="4"/>
          <p:cNvGrpSpPr/>
          <p:nvPr/>
        </p:nvGrpSpPr>
        <p:grpSpPr>
          <a:xfrm rot="0">
            <a:off x="679119" y="105422"/>
            <a:ext cx="2130898" cy="2130898"/>
            <a:chOff x="0" y="0"/>
            <a:chExt cx="2092800" cy="2092800"/>
          </a:xfrm>
        </p:grpSpPr>
        <p:sp>
          <p:nvSpPr>
            <p:cNvPr name="Freeform 5" id="5"/>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A4827"/>
            </a:solidFill>
          </p:spPr>
        </p:sp>
      </p:grpSp>
      <p:sp>
        <p:nvSpPr>
          <p:cNvPr name="TextBox 6" id="6"/>
          <p:cNvSpPr txBox="true"/>
          <p:nvPr/>
        </p:nvSpPr>
        <p:spPr>
          <a:xfrm rot="0">
            <a:off x="712907" y="293350"/>
            <a:ext cx="16276350" cy="714375"/>
          </a:xfrm>
          <a:prstGeom prst="rect">
            <a:avLst/>
          </a:prstGeom>
        </p:spPr>
        <p:txBody>
          <a:bodyPr anchor="t" rtlCol="false" tIns="0" lIns="0" bIns="0" rIns="0">
            <a:spAutoFit/>
          </a:bodyPr>
          <a:lstStyle/>
          <a:p>
            <a:pPr algn="ctr">
              <a:lnSpc>
                <a:spcPts val="5400"/>
              </a:lnSpc>
            </a:pPr>
            <a:r>
              <a:rPr lang="en-US" sz="4500">
                <a:solidFill>
                  <a:srgbClr val="000000"/>
                </a:solidFill>
                <a:latin typeface="Arimo Bold"/>
                <a:ea typeface="Arimo Bold"/>
                <a:cs typeface="Arimo Bold"/>
                <a:sym typeface="Arimo Bold"/>
              </a:rPr>
              <a:t>3-Factor Extraction Process:</a:t>
            </a:r>
          </a:p>
        </p:txBody>
      </p:sp>
      <p:sp>
        <p:nvSpPr>
          <p:cNvPr name="TextBox 7" id="7"/>
          <p:cNvSpPr txBox="true"/>
          <p:nvPr/>
        </p:nvSpPr>
        <p:spPr>
          <a:xfrm rot="0">
            <a:off x="679119" y="2207282"/>
            <a:ext cx="8153327" cy="5804643"/>
          </a:xfrm>
          <a:prstGeom prst="rect">
            <a:avLst/>
          </a:prstGeom>
        </p:spPr>
        <p:txBody>
          <a:bodyPr anchor="t" rtlCol="false" tIns="0" lIns="0" bIns="0" rIns="0">
            <a:spAutoFit/>
          </a:bodyPr>
          <a:lstStyle/>
          <a:p>
            <a:pPr algn="l" marL="554092" indent="-277046" lvl="1">
              <a:lnSpc>
                <a:spcPts val="3829"/>
              </a:lnSpc>
              <a:buFont typeface="Arial"/>
              <a:buChar char="•"/>
            </a:pPr>
            <a:r>
              <a:rPr lang="en-US" sz="2279">
                <a:solidFill>
                  <a:srgbClr val="000000"/>
                </a:solidFill>
                <a:latin typeface="Roboto"/>
                <a:ea typeface="Roboto"/>
                <a:cs typeface="Roboto"/>
                <a:sym typeface="Roboto"/>
              </a:rPr>
              <a:t>Use the chosen extractsion method(PCA or PAF) to identify the initial factors.</a:t>
            </a:r>
          </a:p>
          <a:p>
            <a:pPr algn="l" marL="554092" indent="-277046" lvl="1">
              <a:lnSpc>
                <a:spcPts val="3829"/>
              </a:lnSpc>
              <a:buFont typeface="Arial"/>
              <a:buChar char="•"/>
            </a:pPr>
            <a:r>
              <a:rPr lang="en-US" sz="2279">
                <a:solidFill>
                  <a:srgbClr val="000000"/>
                </a:solidFill>
                <a:latin typeface="Roboto"/>
                <a:ea typeface="Roboto"/>
                <a:cs typeface="Roboto"/>
                <a:sym typeface="Roboto"/>
              </a:rPr>
              <a:t>Kaiser Criterion:</a:t>
            </a:r>
          </a:p>
          <a:p>
            <a:pPr algn="l" marL="554092" indent="-277046" lvl="1">
              <a:lnSpc>
                <a:spcPts val="3829"/>
              </a:lnSpc>
              <a:buFont typeface="Arial"/>
              <a:buChar char="•"/>
            </a:pPr>
            <a:r>
              <a:rPr lang="en-US" sz="2279">
                <a:solidFill>
                  <a:srgbClr val="000000"/>
                </a:solidFill>
                <a:latin typeface="Roboto"/>
                <a:ea typeface="Roboto"/>
                <a:cs typeface="Roboto"/>
                <a:sym typeface="Roboto"/>
              </a:rPr>
              <a:t>Extract eigenvalues to determine the number of factors to retain. Factors with eigenvalues greater than 1 are typically retained in the analysis.</a:t>
            </a:r>
          </a:p>
          <a:p>
            <a:pPr algn="l" marL="554092" indent="-277046" lvl="1">
              <a:lnSpc>
                <a:spcPts val="3829"/>
              </a:lnSpc>
              <a:buFont typeface="Arial"/>
              <a:buChar char="•"/>
            </a:pPr>
            <a:r>
              <a:rPr lang="en-US" sz="2279">
                <a:solidFill>
                  <a:srgbClr val="000000"/>
                </a:solidFill>
                <a:latin typeface="Roboto"/>
                <a:ea typeface="Roboto"/>
                <a:cs typeface="Roboto"/>
                <a:sym typeface="Roboto"/>
              </a:rPr>
              <a:t>Retain Factors with Eigenvalues &gt; 1: This is the common rule known as the Kaiser criterion.</a:t>
            </a:r>
          </a:p>
          <a:p>
            <a:pPr algn="l" marL="554092" indent="-277046" lvl="1">
              <a:lnSpc>
                <a:spcPts val="3829"/>
              </a:lnSpc>
              <a:buFont typeface="Arial"/>
              <a:buChar char="•"/>
            </a:pPr>
            <a:r>
              <a:rPr lang="en-US" sz="2279">
                <a:solidFill>
                  <a:srgbClr val="000000"/>
                </a:solidFill>
                <a:latin typeface="Roboto"/>
                <a:ea typeface="Roboto"/>
                <a:cs typeface="Roboto"/>
                <a:sym typeface="Roboto"/>
              </a:rPr>
              <a:t>Factors with eigenvalues greater than 1 explain more variance </a:t>
            </a:r>
          </a:p>
          <a:p>
            <a:pPr algn="l">
              <a:lnSpc>
                <a:spcPts val="3829"/>
              </a:lnSpc>
            </a:pPr>
            <a:r>
              <a:rPr lang="en-US" sz="2279" spc="20">
                <a:solidFill>
                  <a:srgbClr val="000000"/>
                </a:solidFill>
                <a:latin typeface="Roboto"/>
                <a:ea typeface="Roboto"/>
                <a:cs typeface="Roboto"/>
                <a:sym typeface="Roboto"/>
              </a:rPr>
              <a:t>.</a:t>
            </a:r>
          </a:p>
          <a:p>
            <a:pPr algn="l">
              <a:lnSpc>
                <a:spcPts val="3829"/>
              </a:lnSpc>
            </a:pPr>
          </a:p>
        </p:txBody>
      </p:sp>
      <p:sp>
        <p:nvSpPr>
          <p:cNvPr name="Freeform 8" id="8"/>
          <p:cNvSpPr/>
          <p:nvPr/>
        </p:nvSpPr>
        <p:spPr>
          <a:xfrm flipH="false" flipV="false" rot="5400000">
            <a:off x="1097768" y="557657"/>
            <a:ext cx="1244108" cy="1267944"/>
          </a:xfrm>
          <a:custGeom>
            <a:avLst/>
            <a:gdLst/>
            <a:ahLst/>
            <a:cxnLst/>
            <a:rect r="r" b="b" t="t" l="l"/>
            <a:pathLst>
              <a:path h="1267944" w="1244108">
                <a:moveTo>
                  <a:pt x="0" y="0"/>
                </a:moveTo>
                <a:lnTo>
                  <a:pt x="1244108" y="0"/>
                </a:lnTo>
                <a:lnTo>
                  <a:pt x="1244108" y="1267944"/>
                </a:lnTo>
                <a:lnTo>
                  <a:pt x="0" y="126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617805" y="7883238"/>
            <a:ext cx="17233099" cy="2313644"/>
            <a:chOff x="0" y="0"/>
            <a:chExt cx="22977465" cy="3084859"/>
          </a:xfrm>
        </p:grpSpPr>
        <p:sp>
          <p:nvSpPr>
            <p:cNvPr name="Freeform 10" id="10"/>
            <p:cNvSpPr/>
            <p:nvPr/>
          </p:nvSpPr>
          <p:spPr>
            <a:xfrm flipH="false" flipV="false" rot="0">
              <a:off x="0" y="0"/>
              <a:ext cx="22977373" cy="3084859"/>
            </a:xfrm>
            <a:custGeom>
              <a:avLst/>
              <a:gdLst/>
              <a:ahLst/>
              <a:cxnLst/>
              <a:rect r="r" b="b" t="t" l="l"/>
              <a:pathLst>
                <a:path h="3084859" w="22977373">
                  <a:moveTo>
                    <a:pt x="0" y="469435"/>
                  </a:moveTo>
                  <a:cubicBezTo>
                    <a:pt x="0" y="210156"/>
                    <a:pt x="1548377" y="0"/>
                    <a:pt x="3458680" y="0"/>
                  </a:cubicBezTo>
                  <a:lnTo>
                    <a:pt x="19518692" y="0"/>
                  </a:lnTo>
                  <a:cubicBezTo>
                    <a:pt x="21428994" y="0"/>
                    <a:pt x="22977373" y="210156"/>
                    <a:pt x="22977373" y="469435"/>
                  </a:cubicBezTo>
                  <a:lnTo>
                    <a:pt x="22977373" y="2615424"/>
                  </a:lnTo>
                  <a:cubicBezTo>
                    <a:pt x="22977373" y="2874703"/>
                    <a:pt x="21428994" y="3084859"/>
                    <a:pt x="19518692" y="3084859"/>
                  </a:cubicBezTo>
                  <a:lnTo>
                    <a:pt x="3458680" y="3084859"/>
                  </a:lnTo>
                  <a:cubicBezTo>
                    <a:pt x="1548377" y="3084859"/>
                    <a:pt x="0" y="2874703"/>
                    <a:pt x="0" y="2615424"/>
                  </a:cubicBezTo>
                  <a:close/>
                </a:path>
              </a:pathLst>
            </a:custGeom>
            <a:solidFill>
              <a:srgbClr val="26EAB8">
                <a:alpha val="12157"/>
              </a:srgbClr>
            </a:solidFill>
          </p:spPr>
        </p:sp>
      </p:grpSp>
      <p:sp>
        <p:nvSpPr>
          <p:cNvPr name="TextBox 11" id="11"/>
          <p:cNvSpPr txBox="true"/>
          <p:nvPr/>
        </p:nvSpPr>
        <p:spPr>
          <a:xfrm rot="0">
            <a:off x="1007879" y="8245168"/>
            <a:ext cx="6970181" cy="514350"/>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Summary:</a:t>
            </a:r>
          </a:p>
        </p:txBody>
      </p:sp>
      <p:sp>
        <p:nvSpPr>
          <p:cNvPr name="TextBox 12" id="12"/>
          <p:cNvSpPr txBox="true"/>
          <p:nvPr/>
        </p:nvSpPr>
        <p:spPr>
          <a:xfrm rot="0">
            <a:off x="827207" y="8469005"/>
            <a:ext cx="17672251" cy="1666239"/>
          </a:xfrm>
          <a:prstGeom prst="rect">
            <a:avLst/>
          </a:prstGeom>
        </p:spPr>
        <p:txBody>
          <a:bodyPr anchor="t" rtlCol="false" tIns="0" lIns="0" bIns="0" rIns="0">
            <a:spAutoFit/>
          </a:bodyPr>
          <a:lstStyle/>
          <a:p>
            <a:pPr algn="l">
              <a:lnSpc>
                <a:spcPts val="2660"/>
              </a:lnSpc>
            </a:pPr>
          </a:p>
          <a:p>
            <a:pPr algn="l" marL="461853" indent="-230927" lvl="1">
              <a:lnSpc>
                <a:spcPts val="2660"/>
              </a:lnSpc>
              <a:buFont typeface="Arial"/>
              <a:buChar char="•"/>
            </a:pPr>
            <a:r>
              <a:rPr lang="en-US" sz="1900">
                <a:solidFill>
                  <a:srgbClr val="000000"/>
                </a:solidFill>
                <a:latin typeface="Roboto Bold"/>
                <a:ea typeface="Roboto Bold"/>
                <a:cs typeface="Roboto Bold"/>
                <a:sym typeface="Roboto Bold"/>
              </a:rPr>
              <a:t>Run PCA or PAF: to identify the initial factors</a:t>
            </a:r>
          </a:p>
          <a:p>
            <a:pPr algn="l" marL="461853" indent="-230927" lvl="1">
              <a:lnSpc>
                <a:spcPts val="2660"/>
              </a:lnSpc>
              <a:buFont typeface="Arial"/>
              <a:buChar char="•"/>
            </a:pPr>
            <a:r>
              <a:rPr lang="en-US" sz="1900">
                <a:solidFill>
                  <a:srgbClr val="000000"/>
                </a:solidFill>
                <a:latin typeface="Roboto Bold"/>
                <a:ea typeface="Roboto Bold"/>
                <a:cs typeface="Roboto Bold"/>
                <a:sym typeface="Roboto Bold"/>
              </a:rPr>
              <a:t>Examine Eigenvalues: Look at the eigenvalues output to decide how many factors to keep.</a:t>
            </a:r>
          </a:p>
          <a:p>
            <a:pPr algn="l" marL="461853" indent="-230927" lvl="1">
              <a:lnSpc>
                <a:spcPts val="2660"/>
              </a:lnSpc>
              <a:buFont typeface="Arial"/>
              <a:buChar char="•"/>
            </a:pPr>
            <a:r>
              <a:rPr lang="en-US" sz="1900">
                <a:solidFill>
                  <a:srgbClr val="000000"/>
                </a:solidFill>
                <a:latin typeface="Roboto Bold"/>
                <a:ea typeface="Roboto Bold"/>
                <a:cs typeface="Roboto Bold"/>
                <a:sym typeface="Roboto Bold"/>
              </a:rPr>
              <a:t>Factor Loadings: Analyze the initial factor loadings to understand which variables are associated with each factor. </a:t>
            </a:r>
          </a:p>
          <a:p>
            <a:pPr algn="l">
              <a:lnSpc>
                <a:spcPts val="2660"/>
              </a:lnSpc>
            </a:pPr>
          </a:p>
        </p:txBody>
      </p:sp>
      <p:sp>
        <p:nvSpPr>
          <p:cNvPr name="TextBox 13" id="13"/>
          <p:cNvSpPr txBox="true"/>
          <p:nvPr/>
        </p:nvSpPr>
        <p:spPr>
          <a:xfrm rot="0">
            <a:off x="9262929" y="2154883"/>
            <a:ext cx="7921781" cy="5201869"/>
          </a:xfrm>
          <a:prstGeom prst="rect">
            <a:avLst/>
          </a:prstGeom>
        </p:spPr>
        <p:txBody>
          <a:bodyPr anchor="t" rtlCol="false" tIns="0" lIns="0" bIns="0" rIns="0">
            <a:spAutoFit/>
          </a:bodyPr>
          <a:lstStyle/>
          <a:p>
            <a:pPr algn="l" marL="492252" indent="-246126" lvl="1">
              <a:lnSpc>
                <a:spcPts val="2576"/>
              </a:lnSpc>
              <a:buFont typeface="Arial"/>
              <a:buChar char="•"/>
            </a:pPr>
            <a:r>
              <a:rPr lang="en-US" sz="2279">
                <a:solidFill>
                  <a:srgbClr val="000000"/>
                </a:solidFill>
                <a:latin typeface="Arimo"/>
                <a:ea typeface="Arimo"/>
                <a:cs typeface="Arimo"/>
                <a:sym typeface="Arimo"/>
              </a:rPr>
              <a:t>Compute Initial Factor Loadings</a:t>
            </a:r>
          </a:p>
          <a:p>
            <a:pPr algn="l" marL="492252" indent="-246126" lvl="1">
              <a:lnSpc>
                <a:spcPts val="2576"/>
              </a:lnSpc>
              <a:buFont typeface="Arial"/>
              <a:buChar char="•"/>
            </a:pPr>
            <a:r>
              <a:rPr lang="en-US" sz="2279">
                <a:solidFill>
                  <a:srgbClr val="000000"/>
                </a:solidFill>
                <a:latin typeface="Arimo"/>
                <a:ea typeface="Arimo"/>
                <a:cs typeface="Arimo"/>
                <a:sym typeface="Arimo"/>
              </a:rPr>
              <a:t>Factor Loadings: Represent the correlation coefficients between the variables and the factors. They indicate how much of the variance in each variable is explained by the factor, After determining the number of factors to retain, compute the factor loadings.</a:t>
            </a:r>
          </a:p>
          <a:p>
            <a:pPr algn="l" marL="492252" indent="-246126" lvl="1">
              <a:lnSpc>
                <a:spcPts val="2576"/>
              </a:lnSpc>
              <a:buFont typeface="Arial"/>
              <a:buChar char="•"/>
            </a:pPr>
            <a:r>
              <a:rPr lang="en-US" sz="2279">
                <a:solidFill>
                  <a:srgbClr val="000000"/>
                </a:solidFill>
                <a:latin typeface="Arimo"/>
                <a:ea typeface="Arimo"/>
                <a:cs typeface="Arimo"/>
                <a:sym typeface="Arimo"/>
              </a:rPr>
              <a:t>Interpretation: Higher factor loadings (typically &gt; 0.4 or 0.5) suggest a stronger association between the variable and the factor. Loadings close to 0 indicate weak or no association.</a:t>
            </a:r>
          </a:p>
          <a:p>
            <a:pPr algn="l" marL="492252" indent="-246126" lvl="1">
              <a:lnSpc>
                <a:spcPts val="2576"/>
              </a:lnSpc>
              <a:buFont typeface="Arial"/>
              <a:buChar char="•"/>
            </a:pPr>
            <a:r>
              <a:rPr lang="en-US" sz="2279">
                <a:solidFill>
                  <a:srgbClr val="000000"/>
                </a:solidFill>
                <a:latin typeface="Arimo"/>
                <a:ea typeface="Arimo"/>
                <a:cs typeface="Arimo"/>
                <a:sym typeface="Arimo"/>
              </a:rPr>
              <a:t>Factor Matrix: This matrix contains all the factor loadings for each variable on each factor. The initial factor matrix shows these loadings before any rotation.</a:t>
            </a:r>
          </a:p>
          <a:p>
            <a:pPr algn="l" marL="492252" indent="-246126" lvl="1">
              <a:lnSpc>
                <a:spcPts val="2576"/>
              </a:lnSpc>
              <a:buFont typeface="Arial"/>
              <a:buChar char="•"/>
            </a:pPr>
            <a:r>
              <a:rPr lang="en-US" sz="2279">
                <a:solidFill>
                  <a:srgbClr val="000000"/>
                </a:solidFill>
                <a:latin typeface="Arimo"/>
                <a:ea typeface="Arimo"/>
                <a:cs typeface="Arimo"/>
                <a:sym typeface="Arimo"/>
              </a:rPr>
              <a:t>Scree Plot: Plot the eigenvalues in descending order to visualize the point where the plot levels off (the “elbow”) to determine the number of factors to retain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347522" y="1306762"/>
            <a:ext cx="1593000" cy="1498800"/>
            <a:chOff x="0" y="0"/>
            <a:chExt cx="2124000" cy="1998400"/>
          </a:xfrm>
        </p:grpSpPr>
        <p:sp>
          <p:nvSpPr>
            <p:cNvPr name="Freeform 3" id="3"/>
            <p:cNvSpPr/>
            <p:nvPr/>
          </p:nvSpPr>
          <p:spPr>
            <a:xfrm flipH="false" flipV="false" rot="0">
              <a:off x="0" y="0"/>
              <a:ext cx="2124075" cy="1998472"/>
            </a:xfrm>
            <a:custGeom>
              <a:avLst/>
              <a:gdLst/>
              <a:ahLst/>
              <a:cxnLst/>
              <a:rect r="r" b="b" t="t" l="l"/>
              <a:pathLst>
                <a:path h="1998472" w="2124075">
                  <a:moveTo>
                    <a:pt x="0" y="999236"/>
                  </a:moveTo>
                  <a:lnTo>
                    <a:pt x="499618" y="0"/>
                  </a:lnTo>
                  <a:lnTo>
                    <a:pt x="1624457" y="0"/>
                  </a:lnTo>
                  <a:lnTo>
                    <a:pt x="2124075" y="999236"/>
                  </a:lnTo>
                  <a:lnTo>
                    <a:pt x="1624457" y="1998472"/>
                  </a:lnTo>
                  <a:lnTo>
                    <a:pt x="499618" y="1998472"/>
                  </a:lnTo>
                  <a:close/>
                </a:path>
              </a:pathLst>
            </a:custGeom>
            <a:solidFill>
              <a:srgbClr val="C8D3E5"/>
            </a:solidFill>
          </p:spPr>
        </p:sp>
      </p:grpSp>
      <p:sp>
        <p:nvSpPr>
          <p:cNvPr name="Freeform 4" id="4"/>
          <p:cNvSpPr/>
          <p:nvPr/>
        </p:nvSpPr>
        <p:spPr>
          <a:xfrm flipH="false" flipV="false" rot="0">
            <a:off x="8686882" y="1598957"/>
            <a:ext cx="914352" cy="914398"/>
          </a:xfrm>
          <a:custGeom>
            <a:avLst/>
            <a:gdLst/>
            <a:ahLst/>
            <a:cxnLst/>
            <a:rect r="r" b="b" t="t" l="l"/>
            <a:pathLst>
              <a:path h="914398" w="914352">
                <a:moveTo>
                  <a:pt x="0" y="0"/>
                </a:moveTo>
                <a:lnTo>
                  <a:pt x="914352" y="0"/>
                </a:lnTo>
                <a:lnTo>
                  <a:pt x="914352" y="914398"/>
                </a:lnTo>
                <a:lnTo>
                  <a:pt x="0" y="9143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923220" y="162425"/>
            <a:ext cx="16294950" cy="714375"/>
          </a:xfrm>
          <a:prstGeom prst="rect">
            <a:avLst/>
          </a:prstGeom>
        </p:spPr>
        <p:txBody>
          <a:bodyPr anchor="t" rtlCol="false" tIns="0" lIns="0" bIns="0" rIns="0">
            <a:spAutoFit/>
          </a:bodyPr>
          <a:lstStyle/>
          <a:p>
            <a:pPr algn="ctr">
              <a:lnSpc>
                <a:spcPts val="5759"/>
              </a:lnSpc>
            </a:pPr>
            <a:r>
              <a:rPr lang="en-US" sz="4800">
                <a:solidFill>
                  <a:srgbClr val="000000"/>
                </a:solidFill>
                <a:latin typeface="Montserrat Bold"/>
                <a:ea typeface="Montserrat Bold"/>
                <a:cs typeface="Montserrat Bold"/>
                <a:sym typeface="Montserrat Bold"/>
              </a:rPr>
              <a:t> 4-</a:t>
            </a:r>
            <a:r>
              <a:rPr lang="en-US" sz="4800">
                <a:solidFill>
                  <a:srgbClr val="000000"/>
                </a:solidFill>
                <a:latin typeface="Montserrat Bold"/>
                <a:ea typeface="Montserrat Bold"/>
                <a:cs typeface="Montserrat Bold"/>
                <a:sym typeface="Montserrat Bold"/>
              </a:rPr>
              <a:t>Factor Rotation</a:t>
            </a:r>
          </a:p>
        </p:txBody>
      </p:sp>
      <p:sp>
        <p:nvSpPr>
          <p:cNvPr name="TextBox 6" id="6"/>
          <p:cNvSpPr txBox="true"/>
          <p:nvPr/>
        </p:nvSpPr>
        <p:spPr>
          <a:xfrm rot="0">
            <a:off x="7851525" y="2831813"/>
            <a:ext cx="2989070" cy="514350"/>
          </a:xfrm>
          <a:prstGeom prst="rect">
            <a:avLst/>
          </a:prstGeom>
        </p:spPr>
        <p:txBody>
          <a:bodyPr anchor="t" rtlCol="false" tIns="0" lIns="0" bIns="0" rIns="0">
            <a:spAutoFit/>
          </a:bodyPr>
          <a:lstStyle/>
          <a:p>
            <a:pPr algn="ctr">
              <a:lnSpc>
                <a:spcPts val="3840"/>
              </a:lnSpc>
            </a:pPr>
            <a:r>
              <a:rPr lang="en-US" sz="3200">
                <a:solidFill>
                  <a:srgbClr val="000000"/>
                </a:solidFill>
                <a:latin typeface="Arimo"/>
                <a:ea typeface="Arimo"/>
                <a:cs typeface="Arimo"/>
                <a:sym typeface="Arimo"/>
              </a:rPr>
              <a:t>Factor Rotation</a:t>
            </a:r>
          </a:p>
        </p:txBody>
      </p:sp>
      <p:sp>
        <p:nvSpPr>
          <p:cNvPr name="AutoShape 7" id="7"/>
          <p:cNvSpPr/>
          <p:nvPr/>
        </p:nvSpPr>
        <p:spPr>
          <a:xfrm flipH="true">
            <a:off x="5038248" y="3346163"/>
            <a:ext cx="4307812" cy="1419225"/>
          </a:xfrm>
          <a:prstGeom prst="line">
            <a:avLst/>
          </a:prstGeom>
          <a:ln cap="rnd" w="9525">
            <a:solidFill>
              <a:srgbClr val="000000"/>
            </a:solidFill>
            <a:prstDash val="solid"/>
            <a:headEnd type="diamond" len="lg" w="lg"/>
            <a:tailEnd type="none" len="sm" w="sm"/>
          </a:ln>
        </p:spPr>
      </p:sp>
      <p:sp>
        <p:nvSpPr>
          <p:cNvPr name="AutoShape 8" id="8"/>
          <p:cNvSpPr/>
          <p:nvPr/>
        </p:nvSpPr>
        <p:spPr>
          <a:xfrm>
            <a:off x="9346060" y="3346163"/>
            <a:ext cx="3921988" cy="1419225"/>
          </a:xfrm>
          <a:prstGeom prst="line">
            <a:avLst/>
          </a:prstGeom>
          <a:ln cap="rnd" w="9525">
            <a:solidFill>
              <a:srgbClr val="000000"/>
            </a:solidFill>
            <a:prstDash val="solid"/>
            <a:headEnd type="diamond" len="lg" w="lg"/>
            <a:tailEnd type="none" len="sm" w="sm"/>
          </a:ln>
        </p:spPr>
      </p:sp>
      <p:sp>
        <p:nvSpPr>
          <p:cNvPr name="TextBox 9" id="9"/>
          <p:cNvSpPr txBox="true"/>
          <p:nvPr/>
        </p:nvSpPr>
        <p:spPr>
          <a:xfrm rot="0">
            <a:off x="1005825" y="8498047"/>
            <a:ext cx="2578350" cy="514350"/>
          </a:xfrm>
          <a:prstGeom prst="rect">
            <a:avLst/>
          </a:prstGeom>
        </p:spPr>
        <p:txBody>
          <a:bodyPr anchor="t" rtlCol="false" tIns="0" lIns="0" bIns="0" rIns="0">
            <a:spAutoFit/>
          </a:bodyPr>
          <a:lstStyle/>
          <a:p>
            <a:pPr algn="ctr">
              <a:lnSpc>
                <a:spcPts val="3840"/>
              </a:lnSpc>
            </a:pPr>
            <a:r>
              <a:rPr lang="en-US" sz="3200">
                <a:solidFill>
                  <a:srgbClr val="000000"/>
                </a:solidFill>
                <a:latin typeface="Arimo"/>
                <a:ea typeface="Arimo"/>
                <a:cs typeface="Arimo"/>
                <a:sym typeface="Arimo"/>
              </a:rPr>
              <a:t>Varimax</a:t>
            </a:r>
          </a:p>
        </p:txBody>
      </p:sp>
      <p:sp>
        <p:nvSpPr>
          <p:cNvPr name="TextBox 10" id="10"/>
          <p:cNvSpPr txBox="true"/>
          <p:nvPr/>
        </p:nvSpPr>
        <p:spPr>
          <a:xfrm rot="0">
            <a:off x="6493663" y="8012305"/>
            <a:ext cx="2578350" cy="1000125"/>
          </a:xfrm>
          <a:prstGeom prst="rect">
            <a:avLst/>
          </a:prstGeom>
        </p:spPr>
        <p:txBody>
          <a:bodyPr anchor="t" rtlCol="false" tIns="0" lIns="0" bIns="0" rIns="0">
            <a:spAutoFit/>
          </a:bodyPr>
          <a:lstStyle/>
          <a:p>
            <a:pPr algn="ctr">
              <a:lnSpc>
                <a:spcPts val="3840"/>
              </a:lnSpc>
            </a:pPr>
            <a:r>
              <a:rPr lang="en-US" sz="3200">
                <a:solidFill>
                  <a:srgbClr val="000000"/>
                </a:solidFill>
                <a:latin typeface="Arimo"/>
                <a:ea typeface="Arimo"/>
                <a:cs typeface="Arimo"/>
                <a:sym typeface="Arimo"/>
              </a:rPr>
              <a:t>Quartimax Rotation</a:t>
            </a:r>
          </a:p>
        </p:txBody>
      </p:sp>
      <p:sp>
        <p:nvSpPr>
          <p:cNvPr name="TextBox 11" id="11"/>
          <p:cNvSpPr txBox="true"/>
          <p:nvPr/>
        </p:nvSpPr>
        <p:spPr>
          <a:xfrm rot="0">
            <a:off x="9234283" y="8012305"/>
            <a:ext cx="2578350" cy="1000125"/>
          </a:xfrm>
          <a:prstGeom prst="rect">
            <a:avLst/>
          </a:prstGeom>
        </p:spPr>
        <p:txBody>
          <a:bodyPr anchor="t" rtlCol="false" tIns="0" lIns="0" bIns="0" rIns="0">
            <a:spAutoFit/>
          </a:bodyPr>
          <a:lstStyle/>
          <a:p>
            <a:pPr algn="ctr">
              <a:lnSpc>
                <a:spcPts val="3840"/>
              </a:lnSpc>
            </a:pPr>
            <a:r>
              <a:rPr lang="en-US" sz="3200">
                <a:solidFill>
                  <a:srgbClr val="000000"/>
                </a:solidFill>
                <a:latin typeface="Arimo"/>
                <a:ea typeface="Arimo"/>
                <a:cs typeface="Arimo"/>
                <a:sym typeface="Arimo"/>
              </a:rPr>
              <a:t>Promax Rotation</a:t>
            </a:r>
          </a:p>
        </p:txBody>
      </p:sp>
      <p:sp>
        <p:nvSpPr>
          <p:cNvPr name="TextBox 12" id="12"/>
          <p:cNvSpPr txBox="true"/>
          <p:nvPr/>
        </p:nvSpPr>
        <p:spPr>
          <a:xfrm rot="0">
            <a:off x="14722123" y="8012305"/>
            <a:ext cx="2578350" cy="1000125"/>
          </a:xfrm>
          <a:prstGeom prst="rect">
            <a:avLst/>
          </a:prstGeom>
        </p:spPr>
        <p:txBody>
          <a:bodyPr anchor="t" rtlCol="false" tIns="0" lIns="0" bIns="0" rIns="0">
            <a:spAutoFit/>
          </a:bodyPr>
          <a:lstStyle/>
          <a:p>
            <a:pPr algn="ctr">
              <a:lnSpc>
                <a:spcPts val="3840"/>
              </a:lnSpc>
            </a:pPr>
            <a:r>
              <a:rPr lang="en-US" sz="3200">
                <a:solidFill>
                  <a:srgbClr val="000000"/>
                </a:solidFill>
                <a:latin typeface="Arimo"/>
                <a:ea typeface="Arimo"/>
                <a:cs typeface="Arimo"/>
                <a:sym typeface="Arimo"/>
              </a:rPr>
              <a:t>Oblimin Rotation</a:t>
            </a:r>
          </a:p>
        </p:txBody>
      </p:sp>
      <p:sp>
        <p:nvSpPr>
          <p:cNvPr name="AutoShape 13" id="13"/>
          <p:cNvSpPr/>
          <p:nvPr/>
        </p:nvSpPr>
        <p:spPr>
          <a:xfrm flipH="true">
            <a:off x="2295000" y="7360163"/>
            <a:ext cx="2743918" cy="1166459"/>
          </a:xfrm>
          <a:prstGeom prst="line">
            <a:avLst/>
          </a:prstGeom>
          <a:ln cap="rnd" w="9525">
            <a:solidFill>
              <a:srgbClr val="000000"/>
            </a:solidFill>
            <a:prstDash val="solid"/>
            <a:headEnd type="none" len="sm" w="sm"/>
            <a:tailEnd type="diamond" len="lg" w="lg"/>
          </a:ln>
        </p:spPr>
      </p:sp>
      <p:sp>
        <p:nvSpPr>
          <p:cNvPr name="AutoShape 14" id="14"/>
          <p:cNvSpPr/>
          <p:nvPr/>
        </p:nvSpPr>
        <p:spPr>
          <a:xfrm>
            <a:off x="5038918" y="7360163"/>
            <a:ext cx="2743920" cy="680716"/>
          </a:xfrm>
          <a:prstGeom prst="line">
            <a:avLst/>
          </a:prstGeom>
          <a:ln cap="rnd" w="9525">
            <a:solidFill>
              <a:srgbClr val="000000"/>
            </a:solidFill>
            <a:prstDash val="solid"/>
            <a:headEnd type="none" len="sm" w="sm"/>
            <a:tailEnd type="diamond" len="lg" w="lg"/>
          </a:ln>
        </p:spPr>
      </p:sp>
      <p:sp>
        <p:nvSpPr>
          <p:cNvPr name="AutoShape 15" id="15"/>
          <p:cNvSpPr/>
          <p:nvPr/>
        </p:nvSpPr>
        <p:spPr>
          <a:xfrm flipH="true">
            <a:off x="10523458" y="7360163"/>
            <a:ext cx="2743920" cy="680716"/>
          </a:xfrm>
          <a:prstGeom prst="line">
            <a:avLst/>
          </a:prstGeom>
          <a:ln cap="rnd" w="9525">
            <a:solidFill>
              <a:srgbClr val="000000"/>
            </a:solidFill>
            <a:prstDash val="solid"/>
            <a:headEnd type="none" len="sm" w="sm"/>
            <a:tailEnd type="diamond" len="lg" w="lg"/>
          </a:ln>
        </p:spPr>
      </p:sp>
      <p:sp>
        <p:nvSpPr>
          <p:cNvPr name="AutoShape 16" id="16"/>
          <p:cNvSpPr/>
          <p:nvPr/>
        </p:nvSpPr>
        <p:spPr>
          <a:xfrm>
            <a:off x="13267378" y="7360163"/>
            <a:ext cx="2743920" cy="680716"/>
          </a:xfrm>
          <a:prstGeom prst="line">
            <a:avLst/>
          </a:prstGeom>
          <a:ln cap="rnd" w="9525">
            <a:solidFill>
              <a:srgbClr val="000000"/>
            </a:solidFill>
            <a:prstDash val="solid"/>
            <a:headEnd type="none" len="sm" w="sm"/>
            <a:tailEnd type="diamond" len="lg" w="lg"/>
          </a:ln>
        </p:spPr>
      </p:sp>
      <p:sp>
        <p:nvSpPr>
          <p:cNvPr name="TextBox 17" id="17"/>
          <p:cNvSpPr txBox="true"/>
          <p:nvPr/>
        </p:nvSpPr>
        <p:spPr>
          <a:xfrm rot="0">
            <a:off x="3746443" y="6360038"/>
            <a:ext cx="2584950" cy="1000125"/>
          </a:xfrm>
          <a:prstGeom prst="rect">
            <a:avLst/>
          </a:prstGeom>
        </p:spPr>
        <p:txBody>
          <a:bodyPr anchor="t" rtlCol="false" tIns="0" lIns="0" bIns="0" rIns="0">
            <a:spAutoFit/>
          </a:bodyPr>
          <a:lstStyle/>
          <a:p>
            <a:pPr algn="ctr">
              <a:lnSpc>
                <a:spcPts val="3840"/>
              </a:lnSpc>
            </a:pPr>
            <a:r>
              <a:rPr lang="en-US" sz="3200">
                <a:solidFill>
                  <a:srgbClr val="000000"/>
                </a:solidFill>
                <a:latin typeface="Arimo"/>
                <a:ea typeface="Arimo"/>
                <a:cs typeface="Arimo"/>
                <a:sym typeface="Arimo"/>
              </a:rPr>
              <a:t>Orthogonal Rotation</a:t>
            </a:r>
          </a:p>
        </p:txBody>
      </p:sp>
      <p:grpSp>
        <p:nvGrpSpPr>
          <p:cNvPr name="Group 18" id="18"/>
          <p:cNvGrpSpPr/>
          <p:nvPr/>
        </p:nvGrpSpPr>
        <p:grpSpPr>
          <a:xfrm rot="0">
            <a:off x="4123248" y="4765388"/>
            <a:ext cx="1830000" cy="1498800"/>
            <a:chOff x="0" y="0"/>
            <a:chExt cx="2440000" cy="1998400"/>
          </a:xfrm>
        </p:grpSpPr>
        <p:sp>
          <p:nvSpPr>
            <p:cNvPr name="Freeform 19" id="19"/>
            <p:cNvSpPr/>
            <p:nvPr/>
          </p:nvSpPr>
          <p:spPr>
            <a:xfrm flipH="false" flipV="false" rot="0">
              <a:off x="0" y="0"/>
              <a:ext cx="2440051" cy="1998472"/>
            </a:xfrm>
            <a:custGeom>
              <a:avLst/>
              <a:gdLst/>
              <a:ahLst/>
              <a:cxnLst/>
              <a:rect r="r" b="b" t="t" l="l"/>
              <a:pathLst>
                <a:path h="1998472" w="2440051">
                  <a:moveTo>
                    <a:pt x="2440051" y="999236"/>
                  </a:moveTo>
                  <a:lnTo>
                    <a:pt x="1940433" y="0"/>
                  </a:lnTo>
                  <a:lnTo>
                    <a:pt x="499618" y="0"/>
                  </a:lnTo>
                  <a:lnTo>
                    <a:pt x="0" y="999236"/>
                  </a:lnTo>
                  <a:lnTo>
                    <a:pt x="499618" y="1998472"/>
                  </a:lnTo>
                  <a:lnTo>
                    <a:pt x="1940433" y="1998472"/>
                  </a:lnTo>
                  <a:close/>
                </a:path>
              </a:pathLst>
            </a:custGeom>
            <a:solidFill>
              <a:srgbClr val="259CF4"/>
            </a:solidFill>
          </p:spPr>
        </p:sp>
        <p:sp>
          <p:nvSpPr>
            <p:cNvPr name="TextBox 20" id="20"/>
            <p:cNvSpPr txBox="true"/>
            <p:nvPr/>
          </p:nvSpPr>
          <p:spPr>
            <a:xfrm>
              <a:off x="0" y="-28575"/>
              <a:ext cx="2440000" cy="2026975"/>
            </a:xfrm>
            <a:prstGeom prst="rect">
              <a:avLst/>
            </a:prstGeom>
          </p:spPr>
          <p:txBody>
            <a:bodyPr anchor="ctr" rtlCol="false" tIns="50800" lIns="50800" bIns="50800" rIns="50800"/>
            <a:lstStyle/>
            <a:p>
              <a:pPr algn="ctr">
                <a:lnSpc>
                  <a:spcPts val="3840"/>
                </a:lnSpc>
              </a:pPr>
              <a:r>
                <a:rPr lang="en-US" sz="3200">
                  <a:solidFill>
                    <a:srgbClr val="000000"/>
                  </a:solidFill>
                  <a:latin typeface="Arimo"/>
                  <a:ea typeface="Arimo"/>
                  <a:cs typeface="Arimo"/>
                  <a:sym typeface="Arimo"/>
                </a:rPr>
                <a:t>01</a:t>
              </a:r>
            </a:p>
          </p:txBody>
        </p:sp>
      </p:grpSp>
      <p:sp>
        <p:nvSpPr>
          <p:cNvPr name="TextBox 21" id="21"/>
          <p:cNvSpPr txBox="true"/>
          <p:nvPr/>
        </p:nvSpPr>
        <p:spPr>
          <a:xfrm rot="0">
            <a:off x="11974903" y="6360038"/>
            <a:ext cx="2584950" cy="1000125"/>
          </a:xfrm>
          <a:prstGeom prst="rect">
            <a:avLst/>
          </a:prstGeom>
        </p:spPr>
        <p:txBody>
          <a:bodyPr anchor="t" rtlCol="false" tIns="0" lIns="0" bIns="0" rIns="0">
            <a:spAutoFit/>
          </a:bodyPr>
          <a:lstStyle/>
          <a:p>
            <a:pPr algn="ctr">
              <a:lnSpc>
                <a:spcPts val="3840"/>
              </a:lnSpc>
            </a:pPr>
            <a:r>
              <a:rPr lang="en-US" sz="3200">
                <a:solidFill>
                  <a:srgbClr val="000000"/>
                </a:solidFill>
                <a:latin typeface="Arimo"/>
                <a:ea typeface="Arimo"/>
                <a:cs typeface="Arimo"/>
                <a:sym typeface="Arimo"/>
              </a:rPr>
              <a:t>Oblique Rotation</a:t>
            </a:r>
          </a:p>
        </p:txBody>
      </p:sp>
      <p:grpSp>
        <p:nvGrpSpPr>
          <p:cNvPr name="Group 22" id="22"/>
          <p:cNvGrpSpPr/>
          <p:nvPr/>
        </p:nvGrpSpPr>
        <p:grpSpPr>
          <a:xfrm rot="0">
            <a:off x="12353048" y="4765388"/>
            <a:ext cx="1830000" cy="1498800"/>
            <a:chOff x="0" y="0"/>
            <a:chExt cx="2440000" cy="1998400"/>
          </a:xfrm>
        </p:grpSpPr>
        <p:sp>
          <p:nvSpPr>
            <p:cNvPr name="Freeform 23" id="23"/>
            <p:cNvSpPr/>
            <p:nvPr/>
          </p:nvSpPr>
          <p:spPr>
            <a:xfrm flipH="false" flipV="false" rot="0">
              <a:off x="0" y="0"/>
              <a:ext cx="2440051" cy="1998472"/>
            </a:xfrm>
            <a:custGeom>
              <a:avLst/>
              <a:gdLst/>
              <a:ahLst/>
              <a:cxnLst/>
              <a:rect r="r" b="b" t="t" l="l"/>
              <a:pathLst>
                <a:path h="1998472" w="2440051">
                  <a:moveTo>
                    <a:pt x="2440051" y="999236"/>
                  </a:moveTo>
                  <a:lnTo>
                    <a:pt x="1940433" y="0"/>
                  </a:lnTo>
                  <a:lnTo>
                    <a:pt x="499618" y="0"/>
                  </a:lnTo>
                  <a:lnTo>
                    <a:pt x="0" y="999236"/>
                  </a:lnTo>
                  <a:lnTo>
                    <a:pt x="499618" y="1998472"/>
                  </a:lnTo>
                  <a:lnTo>
                    <a:pt x="1940433" y="1998472"/>
                  </a:lnTo>
                  <a:close/>
                </a:path>
              </a:pathLst>
            </a:custGeom>
            <a:solidFill>
              <a:srgbClr val="EEA9F9"/>
            </a:solidFill>
          </p:spPr>
        </p:sp>
        <p:sp>
          <p:nvSpPr>
            <p:cNvPr name="TextBox 24" id="24"/>
            <p:cNvSpPr txBox="true"/>
            <p:nvPr/>
          </p:nvSpPr>
          <p:spPr>
            <a:xfrm>
              <a:off x="0" y="-28575"/>
              <a:ext cx="2440000" cy="2026975"/>
            </a:xfrm>
            <a:prstGeom prst="rect">
              <a:avLst/>
            </a:prstGeom>
          </p:spPr>
          <p:txBody>
            <a:bodyPr anchor="ctr" rtlCol="false" tIns="50800" lIns="50800" bIns="50800" rIns="50800"/>
            <a:lstStyle/>
            <a:p>
              <a:pPr algn="ctr">
                <a:lnSpc>
                  <a:spcPts val="3840"/>
                </a:lnSpc>
              </a:pPr>
              <a:r>
                <a:rPr lang="en-US" sz="3200">
                  <a:solidFill>
                    <a:srgbClr val="000000"/>
                  </a:solidFill>
                  <a:latin typeface="Arimo"/>
                  <a:ea typeface="Arimo"/>
                  <a:cs typeface="Arimo"/>
                  <a:sym typeface="Arimo"/>
                </a:rPr>
                <a:t>02</a:t>
              </a:r>
            </a:p>
          </p:txBody>
        </p:sp>
      </p:gr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14350" y="98087"/>
            <a:ext cx="16276350" cy="714375"/>
          </a:xfrm>
          <a:prstGeom prst="rect">
            <a:avLst/>
          </a:prstGeom>
        </p:spPr>
        <p:txBody>
          <a:bodyPr anchor="t" rtlCol="false" tIns="0" lIns="0" bIns="0" rIns="0">
            <a:spAutoFit/>
          </a:bodyPr>
          <a:lstStyle/>
          <a:p>
            <a:pPr algn="ctr">
              <a:lnSpc>
                <a:spcPts val="5400"/>
              </a:lnSpc>
            </a:pPr>
            <a:r>
              <a:rPr lang="en-US" sz="4500">
                <a:solidFill>
                  <a:srgbClr val="000000"/>
                </a:solidFill>
                <a:latin typeface="Arimo Bold"/>
                <a:ea typeface="Arimo Bold"/>
                <a:cs typeface="Arimo Bold"/>
                <a:sym typeface="Arimo Bold"/>
              </a:rPr>
              <a:t>1- Orthogonal Rotation</a:t>
            </a:r>
          </a:p>
        </p:txBody>
      </p:sp>
      <p:grpSp>
        <p:nvGrpSpPr>
          <p:cNvPr name="Group 3" id="3"/>
          <p:cNvGrpSpPr/>
          <p:nvPr/>
        </p:nvGrpSpPr>
        <p:grpSpPr>
          <a:xfrm rot="0">
            <a:off x="1028700" y="969625"/>
            <a:ext cx="7639200" cy="4429278"/>
            <a:chOff x="0" y="0"/>
            <a:chExt cx="10185600" cy="5905704"/>
          </a:xfrm>
        </p:grpSpPr>
        <p:grpSp>
          <p:nvGrpSpPr>
            <p:cNvPr name="Group 4" id="4"/>
            <p:cNvGrpSpPr/>
            <p:nvPr/>
          </p:nvGrpSpPr>
          <p:grpSpPr>
            <a:xfrm rot="0">
              <a:off x="0" y="1046400"/>
              <a:ext cx="10185600" cy="4859304"/>
              <a:chOff x="0" y="0"/>
              <a:chExt cx="10185600" cy="4859304"/>
            </a:xfrm>
          </p:grpSpPr>
          <p:sp>
            <p:nvSpPr>
              <p:cNvPr name="Freeform 5" id="5"/>
              <p:cNvSpPr/>
              <p:nvPr/>
            </p:nvSpPr>
            <p:spPr>
              <a:xfrm flipH="false" flipV="false" rot="0">
                <a:off x="0" y="0"/>
                <a:ext cx="10185527" cy="4859358"/>
              </a:xfrm>
              <a:custGeom>
                <a:avLst/>
                <a:gdLst/>
                <a:ahLst/>
                <a:cxnLst/>
                <a:rect r="r" b="b" t="t" l="l"/>
                <a:pathLst>
                  <a:path h="4859358" w="10185527">
                    <a:moveTo>
                      <a:pt x="0" y="809890"/>
                    </a:moveTo>
                    <a:cubicBezTo>
                      <a:pt x="0" y="362631"/>
                      <a:pt x="509905" y="0"/>
                      <a:pt x="1138809" y="0"/>
                    </a:cubicBezTo>
                    <a:lnTo>
                      <a:pt x="9046718" y="0"/>
                    </a:lnTo>
                    <a:cubicBezTo>
                      <a:pt x="9675623" y="0"/>
                      <a:pt x="10185527" y="362631"/>
                      <a:pt x="10185527" y="809890"/>
                    </a:cubicBezTo>
                    <a:lnTo>
                      <a:pt x="10185527" y="4049362"/>
                    </a:lnTo>
                    <a:cubicBezTo>
                      <a:pt x="10185527" y="4496621"/>
                      <a:pt x="9675623" y="4859252"/>
                      <a:pt x="9046718" y="4859252"/>
                    </a:cubicBezTo>
                    <a:lnTo>
                      <a:pt x="1138809" y="4859252"/>
                    </a:lnTo>
                    <a:cubicBezTo>
                      <a:pt x="509905" y="4859358"/>
                      <a:pt x="0" y="4496712"/>
                      <a:pt x="0" y="4049362"/>
                    </a:cubicBezTo>
                    <a:close/>
                  </a:path>
                </a:pathLst>
              </a:custGeom>
              <a:solidFill>
                <a:srgbClr val="E4EA27">
                  <a:alpha val="25098"/>
                </a:srgbClr>
              </a:solidFill>
            </p:spPr>
          </p:sp>
        </p:grpSp>
        <p:grpSp>
          <p:nvGrpSpPr>
            <p:cNvPr name="Group 6" id="6"/>
            <p:cNvGrpSpPr/>
            <p:nvPr/>
          </p:nvGrpSpPr>
          <p:grpSpPr>
            <a:xfrm rot="0">
              <a:off x="88859" y="0"/>
              <a:ext cx="2092800" cy="2092800"/>
              <a:chOff x="0" y="0"/>
              <a:chExt cx="2092800" cy="2092800"/>
            </a:xfrm>
          </p:grpSpPr>
          <p:sp>
            <p:nvSpPr>
              <p:cNvPr name="Freeform 7" id="7"/>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4EA27"/>
              </a:solidFill>
            </p:spPr>
          </p:sp>
        </p:grpSp>
        <p:sp>
          <p:nvSpPr>
            <p:cNvPr name="Freeform 8" id="8"/>
            <p:cNvSpPr/>
            <p:nvPr/>
          </p:nvSpPr>
          <p:spPr>
            <a:xfrm flipH="false" flipV="false" rot="0">
              <a:off x="505520" y="416669"/>
              <a:ext cx="1258696" cy="1258696"/>
            </a:xfrm>
            <a:custGeom>
              <a:avLst/>
              <a:gdLst/>
              <a:ahLst/>
              <a:cxnLst/>
              <a:rect r="r" b="b" t="t" l="l"/>
              <a:pathLst>
                <a:path h="1258696" w="1258696">
                  <a:moveTo>
                    <a:pt x="0" y="0"/>
                  </a:moveTo>
                  <a:lnTo>
                    <a:pt x="1258696" y="0"/>
                  </a:lnTo>
                  <a:lnTo>
                    <a:pt x="1258696" y="1258696"/>
                  </a:lnTo>
                  <a:lnTo>
                    <a:pt x="0" y="12586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505520" y="2064225"/>
              <a:ext cx="5394600" cy="676275"/>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Varimax</a:t>
              </a:r>
            </a:p>
          </p:txBody>
        </p:sp>
        <p:sp>
          <p:nvSpPr>
            <p:cNvPr name="TextBox 10" id="10"/>
            <p:cNvSpPr txBox="true"/>
            <p:nvPr/>
          </p:nvSpPr>
          <p:spPr>
            <a:xfrm rot="0">
              <a:off x="302320" y="2856561"/>
              <a:ext cx="8671400" cy="3049143"/>
            </a:xfrm>
            <a:prstGeom prst="rect">
              <a:avLst/>
            </a:prstGeom>
          </p:spPr>
          <p:txBody>
            <a:bodyPr anchor="t" rtlCol="false" tIns="0" lIns="0" bIns="0" rIns="0">
              <a:spAutoFit/>
            </a:bodyPr>
            <a:lstStyle/>
            <a:p>
              <a:pPr algn="l" marL="437539" indent="-218769" lvl="1">
                <a:lnSpc>
                  <a:spcPts val="2321"/>
                </a:lnSpc>
                <a:buFont typeface="Arial"/>
                <a:buChar char="•"/>
              </a:pPr>
              <a:r>
                <a:rPr lang="en-US" sz="1799">
                  <a:solidFill>
                    <a:srgbClr val="000000"/>
                  </a:solidFill>
                  <a:latin typeface="Roboto"/>
                  <a:ea typeface="Roboto"/>
                  <a:cs typeface="Roboto"/>
                  <a:sym typeface="Roboto"/>
                </a:rPr>
                <a:t> Maximizes the variance of squared loadings of a factor across variables. This often results in a solution where each variable loads highly on one factor and has low loadings on others, making interpretation straightforward.</a:t>
              </a:r>
            </a:p>
            <a:p>
              <a:pPr algn="l" marL="437539" indent="-218769" lvl="1">
                <a:lnSpc>
                  <a:spcPts val="2321"/>
                </a:lnSpc>
                <a:buFont typeface="Arial"/>
                <a:buChar char="•"/>
              </a:pPr>
              <a:r>
                <a:rPr lang="en-US" sz="1799">
                  <a:solidFill>
                    <a:srgbClr val="000000"/>
                  </a:solidFill>
                  <a:latin typeface="Roboto"/>
                  <a:ea typeface="Roboto"/>
                  <a:cs typeface="Roboto"/>
                  <a:sym typeface="Roboto"/>
                </a:rPr>
                <a:t>it tries to spread out the loadings so that each factor has some variables with very high loadings (close to 1) and others with very low loadings (close to 0)</a:t>
              </a:r>
            </a:p>
            <a:p>
              <a:pPr algn="l">
                <a:lnSpc>
                  <a:spcPts val="2321"/>
                </a:lnSpc>
              </a:pPr>
            </a:p>
          </p:txBody>
        </p:sp>
      </p:grpSp>
      <p:grpSp>
        <p:nvGrpSpPr>
          <p:cNvPr name="Group 11" id="11"/>
          <p:cNvGrpSpPr/>
          <p:nvPr/>
        </p:nvGrpSpPr>
        <p:grpSpPr>
          <a:xfrm rot="0">
            <a:off x="9610527" y="979150"/>
            <a:ext cx="7853584" cy="4173875"/>
            <a:chOff x="0" y="0"/>
            <a:chExt cx="10471446" cy="5565167"/>
          </a:xfrm>
        </p:grpSpPr>
        <p:grpSp>
          <p:nvGrpSpPr>
            <p:cNvPr name="Group 12" id="12"/>
            <p:cNvGrpSpPr/>
            <p:nvPr/>
          </p:nvGrpSpPr>
          <p:grpSpPr>
            <a:xfrm rot="0">
              <a:off x="0" y="1082067"/>
              <a:ext cx="10185600" cy="4483100"/>
              <a:chOff x="0" y="0"/>
              <a:chExt cx="10185600" cy="4483100"/>
            </a:xfrm>
          </p:grpSpPr>
          <p:sp>
            <p:nvSpPr>
              <p:cNvPr name="Freeform 13" id="13"/>
              <p:cNvSpPr/>
              <p:nvPr/>
            </p:nvSpPr>
            <p:spPr>
              <a:xfrm flipH="false" flipV="false" rot="0">
                <a:off x="0" y="0"/>
                <a:ext cx="10185527" cy="4483154"/>
              </a:xfrm>
              <a:custGeom>
                <a:avLst/>
                <a:gdLst/>
                <a:ahLst/>
                <a:cxnLst/>
                <a:rect r="r" b="b" t="t" l="l"/>
                <a:pathLst>
                  <a:path h="4483154" w="10185527">
                    <a:moveTo>
                      <a:pt x="0" y="747189"/>
                    </a:moveTo>
                    <a:cubicBezTo>
                      <a:pt x="0" y="334556"/>
                      <a:pt x="509905" y="0"/>
                      <a:pt x="1138809" y="0"/>
                    </a:cubicBezTo>
                    <a:lnTo>
                      <a:pt x="9046718" y="0"/>
                    </a:lnTo>
                    <a:cubicBezTo>
                      <a:pt x="9675623" y="0"/>
                      <a:pt x="10185527" y="334556"/>
                      <a:pt x="10185527" y="747189"/>
                    </a:cubicBezTo>
                    <a:lnTo>
                      <a:pt x="10185527" y="3735863"/>
                    </a:lnTo>
                    <a:cubicBezTo>
                      <a:pt x="10185527" y="4148496"/>
                      <a:pt x="9675623" y="4483052"/>
                      <a:pt x="9046718" y="4483052"/>
                    </a:cubicBezTo>
                    <a:lnTo>
                      <a:pt x="1138809" y="4483052"/>
                    </a:lnTo>
                    <a:cubicBezTo>
                      <a:pt x="509905" y="4483154"/>
                      <a:pt x="0" y="4148579"/>
                      <a:pt x="0" y="3735863"/>
                    </a:cubicBezTo>
                    <a:close/>
                  </a:path>
                </a:pathLst>
              </a:custGeom>
              <a:solidFill>
                <a:srgbClr val="31356E">
                  <a:alpha val="12157"/>
                </a:srgbClr>
              </a:solidFill>
            </p:spPr>
          </p:sp>
        </p:grpSp>
        <p:grpSp>
          <p:nvGrpSpPr>
            <p:cNvPr name="Group 14" id="14"/>
            <p:cNvGrpSpPr/>
            <p:nvPr/>
          </p:nvGrpSpPr>
          <p:grpSpPr>
            <a:xfrm rot="0">
              <a:off x="223627" y="0"/>
              <a:ext cx="2092800" cy="2092800"/>
              <a:chOff x="0" y="0"/>
              <a:chExt cx="2092800" cy="2092800"/>
            </a:xfrm>
          </p:grpSpPr>
          <p:sp>
            <p:nvSpPr>
              <p:cNvPr name="Freeform 15" id="15"/>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A4827"/>
              </a:solidFill>
            </p:spPr>
          </p:sp>
        </p:grpSp>
        <p:sp>
          <p:nvSpPr>
            <p:cNvPr name="Freeform 16" id="16"/>
            <p:cNvSpPr/>
            <p:nvPr/>
          </p:nvSpPr>
          <p:spPr>
            <a:xfrm flipH="false" flipV="false" rot="0">
              <a:off x="635325" y="416400"/>
              <a:ext cx="1259045" cy="1258965"/>
            </a:xfrm>
            <a:custGeom>
              <a:avLst/>
              <a:gdLst/>
              <a:ahLst/>
              <a:cxnLst/>
              <a:rect r="r" b="b" t="t" l="l"/>
              <a:pathLst>
                <a:path h="1258965" w="1259045">
                  <a:moveTo>
                    <a:pt x="0" y="0"/>
                  </a:moveTo>
                  <a:lnTo>
                    <a:pt x="1259046" y="0"/>
                  </a:lnTo>
                  <a:lnTo>
                    <a:pt x="1259046" y="1258965"/>
                  </a:lnTo>
                  <a:lnTo>
                    <a:pt x="0" y="125896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635325" y="2208861"/>
              <a:ext cx="9293575" cy="676275"/>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Quartimax Rotation</a:t>
              </a:r>
            </a:p>
          </p:txBody>
        </p:sp>
        <p:sp>
          <p:nvSpPr>
            <p:cNvPr name="TextBox 18" id="18"/>
            <p:cNvSpPr txBox="true"/>
            <p:nvPr/>
          </p:nvSpPr>
          <p:spPr>
            <a:xfrm rot="0">
              <a:off x="635325" y="3110561"/>
              <a:ext cx="9836121" cy="1417954"/>
            </a:xfrm>
            <a:prstGeom prst="rect">
              <a:avLst/>
            </a:prstGeom>
          </p:spPr>
          <p:txBody>
            <a:bodyPr anchor="t" rtlCol="false" tIns="0" lIns="0" bIns="0" rIns="0">
              <a:spAutoFit/>
            </a:bodyPr>
            <a:lstStyle/>
            <a:p>
              <a:pPr algn="l" marL="410214" indent="-205107" lvl="1">
                <a:lnSpc>
                  <a:spcPts val="2850"/>
                </a:lnSpc>
                <a:buFont typeface="Arial"/>
                <a:buChar char="•"/>
              </a:pPr>
              <a:r>
                <a:rPr lang="en-US" sz="1900">
                  <a:solidFill>
                    <a:srgbClr val="000000"/>
                  </a:solidFill>
                  <a:latin typeface="Roboto"/>
                  <a:ea typeface="Roboto"/>
                  <a:cs typeface="Roboto"/>
                  <a:sym typeface="Roboto"/>
                </a:rPr>
                <a:t>simplifies the structure by concentrating each factor's loadings on fewer variables, which can help in understanding the factors but might not achieve as clear a separation as Varimax.</a:t>
              </a:r>
            </a:p>
          </p:txBody>
        </p:sp>
      </p:grpSp>
      <p:grpSp>
        <p:nvGrpSpPr>
          <p:cNvPr name="Group 19" id="19"/>
          <p:cNvGrpSpPr/>
          <p:nvPr/>
        </p:nvGrpSpPr>
        <p:grpSpPr>
          <a:xfrm rot="0">
            <a:off x="875389" y="5704448"/>
            <a:ext cx="7792511" cy="4197943"/>
            <a:chOff x="0" y="0"/>
            <a:chExt cx="10390015" cy="5597258"/>
          </a:xfrm>
        </p:grpSpPr>
        <p:grpSp>
          <p:nvGrpSpPr>
            <p:cNvPr name="Group 20" id="20"/>
            <p:cNvGrpSpPr/>
            <p:nvPr/>
          </p:nvGrpSpPr>
          <p:grpSpPr>
            <a:xfrm rot="0">
              <a:off x="0" y="0"/>
              <a:ext cx="10390015" cy="5597258"/>
              <a:chOff x="0" y="0"/>
              <a:chExt cx="10390015" cy="5597258"/>
            </a:xfrm>
          </p:grpSpPr>
          <p:sp>
            <p:nvSpPr>
              <p:cNvPr name="Freeform 21" id="21"/>
              <p:cNvSpPr/>
              <p:nvPr/>
            </p:nvSpPr>
            <p:spPr>
              <a:xfrm flipH="false" flipV="false" rot="0">
                <a:off x="0" y="0"/>
                <a:ext cx="10389973" cy="5597258"/>
              </a:xfrm>
              <a:custGeom>
                <a:avLst/>
                <a:gdLst/>
                <a:ahLst/>
                <a:cxnLst/>
                <a:rect r="r" b="b" t="t" l="l"/>
                <a:pathLst>
                  <a:path h="5597258" w="10389973">
                    <a:moveTo>
                      <a:pt x="0" y="851757"/>
                    </a:moveTo>
                    <a:cubicBezTo>
                      <a:pt x="0" y="381313"/>
                      <a:pt x="700150" y="0"/>
                      <a:pt x="1563956" y="0"/>
                    </a:cubicBezTo>
                    <a:lnTo>
                      <a:pt x="8826017" y="0"/>
                    </a:lnTo>
                    <a:cubicBezTo>
                      <a:pt x="9689823" y="0"/>
                      <a:pt x="10389973" y="381313"/>
                      <a:pt x="10389973" y="851757"/>
                    </a:cubicBezTo>
                    <a:lnTo>
                      <a:pt x="10389973" y="4745501"/>
                    </a:lnTo>
                    <a:cubicBezTo>
                      <a:pt x="10389973" y="5215944"/>
                      <a:pt x="9689823" y="5597258"/>
                      <a:pt x="8826017" y="5597258"/>
                    </a:cubicBezTo>
                    <a:lnTo>
                      <a:pt x="1563956" y="5597258"/>
                    </a:lnTo>
                    <a:cubicBezTo>
                      <a:pt x="700150" y="5597258"/>
                      <a:pt x="0" y="5215944"/>
                      <a:pt x="0" y="4745501"/>
                    </a:cubicBezTo>
                    <a:close/>
                  </a:path>
                </a:pathLst>
              </a:custGeom>
              <a:solidFill>
                <a:srgbClr val="26EAB8">
                  <a:alpha val="12157"/>
                </a:srgbClr>
              </a:solidFill>
            </p:spPr>
          </p:sp>
        </p:grpSp>
        <p:sp>
          <p:nvSpPr>
            <p:cNvPr name="TextBox 22" id="22"/>
            <p:cNvSpPr txBox="true"/>
            <p:nvPr/>
          </p:nvSpPr>
          <p:spPr>
            <a:xfrm rot="0">
              <a:off x="612674" y="465371"/>
              <a:ext cx="9317066" cy="4928235"/>
            </a:xfrm>
            <a:prstGeom prst="rect">
              <a:avLst/>
            </a:prstGeom>
          </p:spPr>
          <p:txBody>
            <a:bodyPr anchor="t" rtlCol="false" tIns="0" lIns="0" bIns="0" rIns="0">
              <a:spAutoFit/>
            </a:bodyPr>
            <a:lstStyle/>
            <a:p>
              <a:pPr algn="l">
                <a:lnSpc>
                  <a:spcPts val="1800"/>
                </a:lnSpc>
              </a:pPr>
              <a:r>
                <a:rPr lang="en-US" sz="1800">
                  <a:solidFill>
                    <a:srgbClr val="000000"/>
                  </a:solidFill>
                  <a:latin typeface="Arimo Bold"/>
                  <a:ea typeface="Arimo Bold"/>
                  <a:cs typeface="Arimo Bold"/>
                  <a:sym typeface="Arimo Bold"/>
                </a:rPr>
                <a:t>Example :</a:t>
              </a:r>
            </a:p>
            <a:p>
              <a:pPr algn="l">
                <a:lnSpc>
                  <a:spcPts val="1800"/>
                </a:lnSpc>
              </a:pPr>
              <a:r>
                <a:rPr lang="en-US" sz="1800">
                  <a:solidFill>
                    <a:srgbClr val="000000"/>
                  </a:solidFill>
                  <a:latin typeface="Arimo"/>
                  <a:ea typeface="Arimo"/>
                  <a:cs typeface="Arimo"/>
                  <a:sym typeface="Arimo"/>
                </a:rPr>
                <a:t>Initial Factor Loadings (Before Rotation)</a:t>
              </a:r>
            </a:p>
            <a:p>
              <a:pPr algn="l">
                <a:lnSpc>
                  <a:spcPts val="1800"/>
                </a:lnSpc>
              </a:pPr>
              <a:r>
                <a:rPr lang="en-US" sz="1800">
                  <a:solidFill>
                    <a:srgbClr val="000000"/>
                  </a:solidFill>
                  <a:latin typeface="Arimo"/>
                  <a:ea typeface="Arimo"/>
                  <a:cs typeface="Arimo"/>
                  <a:sym typeface="Arimo"/>
                </a:rPr>
                <a:t>F1: V1 (0.6), V2 (0.4), V3 (0.5), V4 (0.3)</a:t>
              </a:r>
            </a:p>
            <a:p>
              <a:pPr algn="l">
                <a:lnSpc>
                  <a:spcPts val="1800"/>
                </a:lnSpc>
              </a:pPr>
              <a:r>
                <a:rPr lang="en-US" sz="1800">
                  <a:solidFill>
                    <a:srgbClr val="000000"/>
                  </a:solidFill>
                  <a:latin typeface="Arimo"/>
                  <a:ea typeface="Arimo"/>
                  <a:cs typeface="Arimo"/>
                  <a:sym typeface="Arimo"/>
                </a:rPr>
                <a:t>F2: V1 (0.4), V2 (0.5), V3 (0.6), V4 (0.7)</a:t>
              </a:r>
            </a:p>
            <a:p>
              <a:pPr algn="l">
                <a:lnSpc>
                  <a:spcPts val="1800"/>
                </a:lnSpc>
              </a:pPr>
              <a:r>
                <a:rPr lang="en-US" sz="1800">
                  <a:solidFill>
                    <a:srgbClr val="000000"/>
                  </a:solidFill>
                  <a:latin typeface="Arimo"/>
                  <a:ea typeface="Arimo"/>
                  <a:cs typeface="Arimo"/>
                  <a:sym typeface="Arimo"/>
                </a:rPr>
                <a:t>Applying Varimax Rotation</a:t>
              </a:r>
            </a:p>
            <a:p>
              <a:pPr algn="l">
                <a:lnSpc>
                  <a:spcPts val="1800"/>
                </a:lnSpc>
              </a:pPr>
              <a:r>
                <a:rPr lang="en-US" sz="1800">
                  <a:solidFill>
                    <a:srgbClr val="000000"/>
                  </a:solidFill>
                  <a:latin typeface="Arimo"/>
                  <a:ea typeface="Arimo"/>
                  <a:cs typeface="Arimo"/>
                  <a:sym typeface="Arimo"/>
                </a:rPr>
                <a:t>Varimax Rotation aims to maximize the variance of squared loadings of each factor across variables. It simplifies the factor structure by making each variable load highly on one factor and low on others.</a:t>
              </a:r>
            </a:p>
            <a:p>
              <a:pPr algn="l">
                <a:lnSpc>
                  <a:spcPts val="1800"/>
                </a:lnSpc>
              </a:pPr>
              <a:r>
                <a:rPr lang="en-US" sz="1800">
                  <a:solidFill>
                    <a:srgbClr val="000000"/>
                  </a:solidFill>
                  <a:latin typeface="Arimo"/>
                  <a:ea typeface="Arimo"/>
                  <a:cs typeface="Arimo"/>
                  <a:sym typeface="Arimo"/>
                </a:rPr>
                <a:t>Rotated Factor Loadings (Varimax):</a:t>
              </a:r>
            </a:p>
            <a:p>
              <a:pPr algn="l">
                <a:lnSpc>
                  <a:spcPts val="1800"/>
                </a:lnSpc>
              </a:pPr>
              <a:r>
                <a:rPr lang="en-US" sz="1800">
                  <a:solidFill>
                    <a:srgbClr val="000000"/>
                  </a:solidFill>
                  <a:latin typeface="Arimo"/>
                  <a:ea typeface="Arimo"/>
                  <a:cs typeface="Arimo"/>
                  <a:sym typeface="Arimo"/>
                </a:rPr>
                <a:t>F1: V1 (0.8), V2 (0.2), V3 (0.2), V4 (0.1)</a:t>
              </a:r>
            </a:p>
            <a:p>
              <a:pPr algn="l">
                <a:lnSpc>
                  <a:spcPts val="1800"/>
                </a:lnSpc>
              </a:pPr>
              <a:r>
                <a:rPr lang="en-US" sz="1800">
                  <a:solidFill>
                    <a:srgbClr val="000000"/>
                  </a:solidFill>
                  <a:latin typeface="Arimo"/>
                  <a:ea typeface="Arimo"/>
                  <a:cs typeface="Arimo"/>
                  <a:sym typeface="Arimo"/>
                </a:rPr>
                <a:t>F2: V1 (0.1), V2 (0.7), V3 (0.8), V4 (0.9)</a:t>
              </a:r>
            </a:p>
            <a:p>
              <a:pPr algn="l">
                <a:lnSpc>
                  <a:spcPts val="1800"/>
                </a:lnSpc>
              </a:pPr>
              <a:r>
                <a:rPr lang="en-US" sz="1800">
                  <a:solidFill>
                    <a:srgbClr val="000000"/>
                  </a:solidFill>
                  <a:latin typeface="Arimo"/>
                  <a:ea typeface="Arimo"/>
                  <a:cs typeface="Arimo"/>
                  <a:sym typeface="Arimo"/>
                </a:rPr>
                <a:t>Interpretation (Varimax):</a:t>
              </a:r>
            </a:p>
            <a:p>
              <a:pPr algn="l">
                <a:lnSpc>
                  <a:spcPts val="1800"/>
                </a:lnSpc>
              </a:pPr>
              <a:r>
                <a:rPr lang="en-US" sz="1800">
                  <a:solidFill>
                    <a:srgbClr val="000000"/>
                  </a:solidFill>
                  <a:latin typeface="Arimo"/>
                  <a:ea typeface="Arimo"/>
                  <a:cs typeface="Arimo"/>
                  <a:sym typeface="Arimo"/>
                </a:rPr>
                <a:t>F1 has high loadings on V1 and very low loadings on V2, V3, and V4.</a:t>
              </a:r>
            </a:p>
            <a:p>
              <a:pPr algn="l">
                <a:lnSpc>
                  <a:spcPts val="1800"/>
                </a:lnSpc>
              </a:pPr>
              <a:r>
                <a:rPr lang="en-US" sz="1800">
                  <a:solidFill>
                    <a:srgbClr val="000000"/>
                  </a:solidFill>
                  <a:latin typeface="Arimo"/>
                  <a:ea typeface="Arimo"/>
                  <a:cs typeface="Arimo"/>
                  <a:sym typeface="Arimo"/>
                </a:rPr>
                <a:t>F2 has high loadings on V2, V3, and V4, and very low loading on V1.</a:t>
              </a:r>
            </a:p>
            <a:p>
              <a:pPr algn="l">
                <a:lnSpc>
                  <a:spcPts val="1800"/>
                </a:lnSpc>
              </a:pPr>
            </a:p>
          </p:txBody>
        </p:sp>
      </p:grpSp>
      <p:grpSp>
        <p:nvGrpSpPr>
          <p:cNvPr name="Group 23" id="23"/>
          <p:cNvGrpSpPr/>
          <p:nvPr/>
        </p:nvGrpSpPr>
        <p:grpSpPr>
          <a:xfrm rot="0">
            <a:off x="10162072" y="5508249"/>
            <a:ext cx="6923853" cy="4698325"/>
            <a:chOff x="0" y="0"/>
            <a:chExt cx="9231804" cy="6264433"/>
          </a:xfrm>
        </p:grpSpPr>
        <p:grpSp>
          <p:nvGrpSpPr>
            <p:cNvPr name="Group 24" id="24"/>
            <p:cNvGrpSpPr/>
            <p:nvPr/>
          </p:nvGrpSpPr>
          <p:grpSpPr>
            <a:xfrm rot="0">
              <a:off x="0" y="0"/>
              <a:ext cx="9231804" cy="6264433"/>
              <a:chOff x="0" y="0"/>
              <a:chExt cx="14317432" cy="9715392"/>
            </a:xfrm>
          </p:grpSpPr>
          <p:sp>
            <p:nvSpPr>
              <p:cNvPr name="Freeform 25" id="25"/>
              <p:cNvSpPr/>
              <p:nvPr/>
            </p:nvSpPr>
            <p:spPr>
              <a:xfrm flipH="false" flipV="false" rot="0">
                <a:off x="0" y="0"/>
                <a:ext cx="14317374" cy="9715391"/>
              </a:xfrm>
              <a:custGeom>
                <a:avLst/>
                <a:gdLst/>
                <a:ahLst/>
                <a:cxnLst/>
                <a:rect r="r" b="b" t="t" l="l"/>
                <a:pathLst>
                  <a:path h="9715391" w="14317374">
                    <a:moveTo>
                      <a:pt x="0" y="1478429"/>
                    </a:moveTo>
                    <a:cubicBezTo>
                      <a:pt x="0" y="661861"/>
                      <a:pt x="964805" y="0"/>
                      <a:pt x="2155130" y="0"/>
                    </a:cubicBezTo>
                    <a:lnTo>
                      <a:pt x="12162244" y="0"/>
                    </a:lnTo>
                    <a:cubicBezTo>
                      <a:pt x="13352568" y="0"/>
                      <a:pt x="14317374" y="661861"/>
                      <a:pt x="14317374" y="1478429"/>
                    </a:cubicBezTo>
                    <a:lnTo>
                      <a:pt x="14317374" y="8236962"/>
                    </a:lnTo>
                    <a:cubicBezTo>
                      <a:pt x="14317374" y="9053530"/>
                      <a:pt x="13352568" y="9715391"/>
                      <a:pt x="12162244" y="9715391"/>
                    </a:cubicBezTo>
                    <a:lnTo>
                      <a:pt x="2155130" y="9715391"/>
                    </a:lnTo>
                    <a:cubicBezTo>
                      <a:pt x="964805" y="9715391"/>
                      <a:pt x="0" y="9053530"/>
                      <a:pt x="0" y="8236962"/>
                    </a:cubicBezTo>
                    <a:close/>
                  </a:path>
                </a:pathLst>
              </a:custGeom>
              <a:solidFill>
                <a:srgbClr val="26EAB8">
                  <a:alpha val="12157"/>
                </a:srgbClr>
              </a:solidFill>
            </p:spPr>
          </p:sp>
        </p:grpSp>
        <p:sp>
          <p:nvSpPr>
            <p:cNvPr name="TextBox 26" id="26"/>
            <p:cNvSpPr txBox="true"/>
            <p:nvPr/>
          </p:nvSpPr>
          <p:spPr>
            <a:xfrm rot="0">
              <a:off x="936926" y="231670"/>
              <a:ext cx="7994808" cy="5820143"/>
            </a:xfrm>
            <a:prstGeom prst="rect">
              <a:avLst/>
            </a:prstGeom>
          </p:spPr>
          <p:txBody>
            <a:bodyPr anchor="t" rtlCol="false" tIns="0" lIns="0" bIns="0" rIns="0">
              <a:spAutoFit/>
            </a:bodyPr>
            <a:lstStyle/>
            <a:p>
              <a:pPr algn="l">
                <a:lnSpc>
                  <a:spcPts val="1573"/>
                </a:lnSpc>
              </a:pPr>
              <a:r>
                <a:rPr lang="en-US" sz="1573">
                  <a:solidFill>
                    <a:srgbClr val="000000"/>
                  </a:solidFill>
                  <a:latin typeface="Arimo"/>
                  <a:ea typeface="Arimo"/>
                  <a:cs typeface="Arimo"/>
                  <a:sym typeface="Arimo"/>
                </a:rPr>
                <a:t>Initial Factor Loadings (Before Rotation)</a:t>
              </a:r>
            </a:p>
            <a:p>
              <a:pPr algn="l">
                <a:lnSpc>
                  <a:spcPts val="1573"/>
                </a:lnSpc>
              </a:pPr>
              <a:r>
                <a:rPr lang="en-US" sz="1573">
                  <a:solidFill>
                    <a:srgbClr val="000000"/>
                  </a:solidFill>
                  <a:latin typeface="Arimo"/>
                  <a:ea typeface="Arimo"/>
                  <a:cs typeface="Arimo"/>
                  <a:sym typeface="Arimo"/>
                </a:rPr>
                <a:t>Suppose the initial factor loadings matrix looks like this:</a:t>
              </a:r>
            </a:p>
            <a:p>
              <a:pPr algn="l" marL="339733" indent="-169867" lvl="1">
                <a:lnSpc>
                  <a:spcPts val="1573"/>
                </a:lnSpc>
                <a:buFont typeface="Arial"/>
                <a:buChar char="•"/>
              </a:pPr>
              <a:r>
                <a:rPr lang="en-US" sz="1573">
                  <a:solidFill>
                    <a:srgbClr val="000000"/>
                  </a:solidFill>
                  <a:latin typeface="Arimo"/>
                  <a:ea typeface="Arimo"/>
                  <a:cs typeface="Arimo"/>
                  <a:sym typeface="Arimo"/>
                </a:rPr>
                <a:t>F1: V1 (0.5), V2 (0.6), V3 (0.4), V4 (0.5), V5 (0.3)</a:t>
              </a:r>
            </a:p>
            <a:p>
              <a:pPr algn="l" marL="339733" indent="-169867" lvl="1">
                <a:lnSpc>
                  <a:spcPts val="1573"/>
                </a:lnSpc>
                <a:buFont typeface="Arial"/>
                <a:buChar char="•"/>
              </a:pPr>
              <a:r>
                <a:rPr lang="en-US" sz="1573">
                  <a:solidFill>
                    <a:srgbClr val="000000"/>
                  </a:solidFill>
                  <a:latin typeface="Arimo"/>
                  <a:ea typeface="Arimo"/>
                  <a:cs typeface="Arimo"/>
                  <a:sym typeface="Arimo"/>
                </a:rPr>
                <a:t>F2: V1 (0.4), V2 (0.3), V3 (0.7), V4 (0.6), V5 (0.5)</a:t>
              </a:r>
            </a:p>
            <a:p>
              <a:pPr algn="l" marL="339733" indent="-169867" lvl="1">
                <a:lnSpc>
                  <a:spcPts val="1573"/>
                </a:lnSpc>
                <a:buFont typeface="Arial"/>
                <a:buChar char="•"/>
              </a:pPr>
              <a:r>
                <a:rPr lang="en-US" sz="1573">
                  <a:solidFill>
                    <a:srgbClr val="000000"/>
                  </a:solidFill>
                  <a:latin typeface="Arimo"/>
                  <a:ea typeface="Arimo"/>
                  <a:cs typeface="Arimo"/>
                  <a:sym typeface="Arimo"/>
                </a:rPr>
                <a:t>F3: V1 (0.3), V2 (0.4), V3 (0.2), V4 (0.3), V5 (0.8)</a:t>
              </a:r>
            </a:p>
            <a:p>
              <a:pPr algn="l">
                <a:lnSpc>
                  <a:spcPts val="1573"/>
                </a:lnSpc>
              </a:pPr>
              <a:r>
                <a:rPr lang="en-US" sz="1573">
                  <a:solidFill>
                    <a:srgbClr val="000000"/>
                  </a:solidFill>
                  <a:latin typeface="Arimo"/>
                  <a:ea typeface="Arimo"/>
                  <a:cs typeface="Arimo"/>
                  <a:sym typeface="Arimo"/>
                </a:rPr>
                <a:t>Applying Quartimax Rotation</a:t>
              </a:r>
            </a:p>
            <a:p>
              <a:pPr algn="l">
                <a:lnSpc>
                  <a:spcPts val="1573"/>
                </a:lnSpc>
              </a:pPr>
              <a:r>
                <a:rPr lang="en-US" sz="1573">
                  <a:solidFill>
                    <a:srgbClr val="000000"/>
                  </a:solidFill>
                  <a:latin typeface="Arimo"/>
                  <a:ea typeface="Arimo"/>
                  <a:cs typeface="Arimo"/>
                  <a:sym typeface="Arimo"/>
                </a:rPr>
                <a:t>After applying Quartimax rotation, the factor loadings might be adjusted to:</a:t>
              </a:r>
            </a:p>
            <a:p>
              <a:pPr algn="l" marL="339733" indent="-169867" lvl="1">
                <a:lnSpc>
                  <a:spcPts val="1573"/>
                </a:lnSpc>
                <a:buFont typeface="Arial"/>
                <a:buChar char="•"/>
              </a:pPr>
              <a:r>
                <a:rPr lang="en-US" sz="1573">
                  <a:solidFill>
                    <a:srgbClr val="000000"/>
                  </a:solidFill>
                  <a:latin typeface="Arimo"/>
                  <a:ea typeface="Arimo"/>
                  <a:cs typeface="Arimo"/>
                  <a:sym typeface="Arimo"/>
                </a:rPr>
                <a:t>F1: V1 (0.8), V2 (0.2), V3 (0.1), V4 (0.1), V5 (0.3)</a:t>
              </a:r>
            </a:p>
            <a:p>
              <a:pPr algn="l" marL="339733" indent="-169867" lvl="1">
                <a:lnSpc>
                  <a:spcPts val="1573"/>
                </a:lnSpc>
                <a:buFont typeface="Arial"/>
                <a:buChar char="•"/>
              </a:pPr>
              <a:r>
                <a:rPr lang="en-US" sz="1573">
                  <a:solidFill>
                    <a:srgbClr val="000000"/>
                  </a:solidFill>
                  <a:latin typeface="Arimo"/>
                  <a:ea typeface="Arimo"/>
                  <a:cs typeface="Arimo"/>
                  <a:sym typeface="Arimo"/>
                </a:rPr>
                <a:t>F2: V1 (0.2), V2 (0.7), V3 (0.6), V4 (0.5), V5 (0.4)</a:t>
              </a:r>
            </a:p>
            <a:p>
              <a:pPr algn="l" marL="339733" indent="-169867" lvl="1">
                <a:lnSpc>
                  <a:spcPts val="1573"/>
                </a:lnSpc>
                <a:buFont typeface="Arial"/>
                <a:buChar char="•"/>
              </a:pPr>
              <a:r>
                <a:rPr lang="en-US" sz="1573">
                  <a:solidFill>
                    <a:srgbClr val="000000"/>
                  </a:solidFill>
                  <a:latin typeface="Arimo"/>
                  <a:ea typeface="Arimo"/>
                  <a:cs typeface="Arimo"/>
                  <a:sym typeface="Arimo"/>
                </a:rPr>
                <a:t>F3: V1 (0.1), V2 (0.2), V3 (0.2), V4 (0.2), V5 (0.9)</a:t>
              </a:r>
            </a:p>
            <a:p>
              <a:pPr algn="l">
                <a:lnSpc>
                  <a:spcPts val="1573"/>
                </a:lnSpc>
              </a:pPr>
              <a:r>
                <a:rPr lang="en-US" sz="1573">
                  <a:solidFill>
                    <a:srgbClr val="000000"/>
                  </a:solidFill>
                  <a:latin typeface="Arimo"/>
                  <a:ea typeface="Arimo"/>
                  <a:cs typeface="Arimo"/>
                  <a:sym typeface="Arimo"/>
                </a:rPr>
                <a:t>Interpretation</a:t>
              </a:r>
            </a:p>
            <a:p>
              <a:pPr algn="l">
                <a:lnSpc>
                  <a:spcPts val="1573"/>
                </a:lnSpc>
              </a:pPr>
              <a:r>
                <a:rPr lang="en-US" sz="1573">
                  <a:solidFill>
                    <a:srgbClr val="000000"/>
                  </a:solidFill>
                  <a:latin typeface="Arimo"/>
                  <a:ea typeface="Arimo"/>
                  <a:cs typeface="Arimo"/>
                  <a:sym typeface="Arimo"/>
                </a:rPr>
                <a:t>In this rotated matrix:</a:t>
              </a:r>
            </a:p>
            <a:p>
              <a:pPr algn="l" marL="339733" indent="-169867" lvl="1">
                <a:lnSpc>
                  <a:spcPts val="1573"/>
                </a:lnSpc>
                <a:buFont typeface="Arial"/>
                <a:buChar char="•"/>
              </a:pPr>
              <a:r>
                <a:rPr lang="en-US" sz="1573">
                  <a:solidFill>
                    <a:srgbClr val="000000"/>
                  </a:solidFill>
                  <a:latin typeface="Arimo"/>
                  <a:ea typeface="Arimo"/>
                  <a:cs typeface="Arimo"/>
                  <a:sym typeface="Arimo"/>
                </a:rPr>
                <a:t>F1: V1 has a high loading (0.8) on F1, while V2, V3, and V4 have low loadings. V5 has a moderate loading. This indicates that F1 is primarily associated with V1.</a:t>
              </a:r>
            </a:p>
            <a:p>
              <a:pPr algn="l" marL="339733" indent="-169867" lvl="1">
                <a:lnSpc>
                  <a:spcPts val="1573"/>
                </a:lnSpc>
                <a:buFont typeface="Arial"/>
                <a:buChar char="•"/>
              </a:pPr>
              <a:r>
                <a:rPr lang="en-US" sz="1573">
                  <a:solidFill>
                    <a:srgbClr val="000000"/>
                  </a:solidFill>
                  <a:latin typeface="Arimo"/>
                  <a:ea typeface="Arimo"/>
                  <a:cs typeface="Arimo"/>
                  <a:sym typeface="Arimo"/>
                </a:rPr>
                <a:t>F2: V2 and V3 have high loadings on F2 (0.7 and 0.6, respectively), while V1, V4, and V5 have lower loadings. This suggests that F2 is mainly associated with V2 and V3.</a:t>
              </a:r>
            </a:p>
            <a:p>
              <a:pPr algn="l" marL="339733" indent="-169867" lvl="1">
                <a:lnSpc>
                  <a:spcPts val="1573"/>
                </a:lnSpc>
                <a:buFont typeface="Arial"/>
                <a:buChar char="•"/>
              </a:pPr>
              <a:r>
                <a:rPr lang="en-US" sz="1573">
                  <a:solidFill>
                    <a:srgbClr val="000000"/>
                  </a:solidFill>
                  <a:latin typeface="Arimo"/>
                  <a:ea typeface="Arimo"/>
                  <a:cs typeface="Arimo"/>
                  <a:sym typeface="Arimo"/>
                </a:rPr>
                <a:t>F3: V5 has a high loading (0.9) on F3, while the other variables (V1, V2, V3, V4) have much lower loadings. This indicates that F3 is primarily associated with V5.</a:t>
              </a:r>
            </a:p>
            <a:p>
              <a:pPr algn="l">
                <a:lnSpc>
                  <a:spcPts val="126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 y="2648850"/>
            <a:ext cx="5778600" cy="6815400"/>
            <a:chOff x="0" y="0"/>
            <a:chExt cx="7704800" cy="9087200"/>
          </a:xfrm>
        </p:grpSpPr>
        <p:sp>
          <p:nvSpPr>
            <p:cNvPr name="Freeform 3" id="3"/>
            <p:cNvSpPr/>
            <p:nvPr/>
          </p:nvSpPr>
          <p:spPr>
            <a:xfrm flipH="false" flipV="false" rot="0">
              <a:off x="0" y="0"/>
              <a:ext cx="7704709" cy="9087231"/>
            </a:xfrm>
            <a:custGeom>
              <a:avLst/>
              <a:gdLst/>
              <a:ahLst/>
              <a:cxnLst/>
              <a:rect r="r" b="b" t="t" l="l"/>
              <a:pathLst>
                <a:path h="9087231" w="7704709">
                  <a:moveTo>
                    <a:pt x="0" y="1084961"/>
                  </a:moveTo>
                  <a:cubicBezTo>
                    <a:pt x="0" y="485775"/>
                    <a:pt x="485775" y="0"/>
                    <a:pt x="1084961" y="0"/>
                  </a:cubicBezTo>
                  <a:lnTo>
                    <a:pt x="6619748" y="0"/>
                  </a:lnTo>
                  <a:cubicBezTo>
                    <a:pt x="7218934" y="0"/>
                    <a:pt x="7704709" y="485775"/>
                    <a:pt x="7704709" y="1084961"/>
                  </a:cubicBezTo>
                  <a:lnTo>
                    <a:pt x="7704709" y="8002270"/>
                  </a:lnTo>
                  <a:cubicBezTo>
                    <a:pt x="7704709" y="8601456"/>
                    <a:pt x="7218934" y="9087231"/>
                    <a:pt x="6619748" y="9087231"/>
                  </a:cubicBezTo>
                  <a:lnTo>
                    <a:pt x="1084961" y="9087231"/>
                  </a:lnTo>
                  <a:cubicBezTo>
                    <a:pt x="485775" y="9087231"/>
                    <a:pt x="0" y="8601456"/>
                    <a:pt x="0" y="8002270"/>
                  </a:cubicBezTo>
                  <a:close/>
                </a:path>
              </a:pathLst>
            </a:custGeom>
            <a:solidFill>
              <a:srgbClr val="E4EA27">
                <a:alpha val="25098"/>
              </a:srgbClr>
            </a:solidFill>
          </p:spPr>
        </p:sp>
      </p:grpSp>
      <p:sp>
        <p:nvSpPr>
          <p:cNvPr name="Freeform 4" id="4"/>
          <p:cNvSpPr/>
          <p:nvPr/>
        </p:nvSpPr>
        <p:spPr>
          <a:xfrm flipH="false" flipV="false" rot="0">
            <a:off x="1702226" y="5831650"/>
            <a:ext cx="4266900" cy="2863100"/>
          </a:xfrm>
          <a:custGeom>
            <a:avLst/>
            <a:gdLst/>
            <a:ahLst/>
            <a:cxnLst/>
            <a:rect r="r" b="b" t="t" l="l"/>
            <a:pathLst>
              <a:path h="2863100" w="4266900">
                <a:moveTo>
                  <a:pt x="0" y="0"/>
                </a:moveTo>
                <a:lnTo>
                  <a:pt x="4266900" y="0"/>
                </a:lnTo>
                <a:lnTo>
                  <a:pt x="4266900" y="2863100"/>
                </a:lnTo>
                <a:lnTo>
                  <a:pt x="0" y="2863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005825" y="732388"/>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Importance of Feature Selection</a:t>
            </a:r>
          </a:p>
        </p:txBody>
      </p:sp>
      <p:sp>
        <p:nvSpPr>
          <p:cNvPr name="Freeform 6" id="6"/>
          <p:cNvSpPr/>
          <p:nvPr/>
        </p:nvSpPr>
        <p:spPr>
          <a:xfrm flipH="false" flipV="false" rot="0">
            <a:off x="3592676" y="7002800"/>
            <a:ext cx="461800" cy="461100"/>
          </a:xfrm>
          <a:custGeom>
            <a:avLst/>
            <a:gdLst/>
            <a:ahLst/>
            <a:cxnLst/>
            <a:rect r="r" b="b" t="t" l="l"/>
            <a:pathLst>
              <a:path h="461100" w="461800">
                <a:moveTo>
                  <a:pt x="0" y="0"/>
                </a:moveTo>
                <a:lnTo>
                  <a:pt x="461800" y="0"/>
                </a:lnTo>
                <a:lnTo>
                  <a:pt x="461800" y="461100"/>
                </a:lnTo>
                <a:lnTo>
                  <a:pt x="0" y="4611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3592676" y="7002800"/>
            <a:ext cx="329500" cy="284650"/>
          </a:xfrm>
          <a:custGeom>
            <a:avLst/>
            <a:gdLst/>
            <a:ahLst/>
            <a:cxnLst/>
            <a:rect r="r" b="b" t="t" l="l"/>
            <a:pathLst>
              <a:path h="284650" w="329500">
                <a:moveTo>
                  <a:pt x="0" y="0"/>
                </a:moveTo>
                <a:lnTo>
                  <a:pt x="329500" y="0"/>
                </a:lnTo>
                <a:lnTo>
                  <a:pt x="329500" y="284650"/>
                </a:lnTo>
                <a:lnTo>
                  <a:pt x="0" y="284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3829050" y="2771800"/>
            <a:ext cx="4581550" cy="4505300"/>
            <a:chOff x="0" y="0"/>
            <a:chExt cx="6108733" cy="6007067"/>
          </a:xfrm>
        </p:grpSpPr>
        <p:sp>
          <p:nvSpPr>
            <p:cNvPr name="Freeform 9" id="9"/>
            <p:cNvSpPr/>
            <p:nvPr/>
          </p:nvSpPr>
          <p:spPr>
            <a:xfrm flipH="false" flipV="false" rot="0">
              <a:off x="0" y="0"/>
              <a:ext cx="6108700" cy="6007100"/>
            </a:xfrm>
            <a:custGeom>
              <a:avLst/>
              <a:gdLst/>
              <a:ahLst/>
              <a:cxnLst/>
              <a:rect r="r" b="b" t="t" l="l"/>
              <a:pathLst>
                <a:path h="6007100" w="6108700">
                  <a:moveTo>
                    <a:pt x="0" y="6007100"/>
                  </a:moveTo>
                  <a:lnTo>
                    <a:pt x="5651500" y="0"/>
                  </a:lnTo>
                  <a:lnTo>
                    <a:pt x="6108700" y="1079500"/>
                  </a:lnTo>
                  <a:close/>
                </a:path>
              </a:pathLst>
            </a:custGeom>
            <a:solidFill>
              <a:srgbClr val="666666">
                <a:alpha val="12157"/>
              </a:srgbClr>
            </a:solidFill>
          </p:spPr>
        </p:sp>
      </p:grpSp>
      <p:sp>
        <p:nvSpPr>
          <p:cNvPr name="Freeform 10" id="10"/>
          <p:cNvSpPr/>
          <p:nvPr/>
        </p:nvSpPr>
        <p:spPr>
          <a:xfrm flipH="false" flipV="false" rot="0">
            <a:off x="7922126" y="2463150"/>
            <a:ext cx="9451774" cy="1300200"/>
          </a:xfrm>
          <a:custGeom>
            <a:avLst/>
            <a:gdLst/>
            <a:ahLst/>
            <a:cxnLst/>
            <a:rect r="r" b="b" t="t" l="l"/>
            <a:pathLst>
              <a:path h="1300200" w="9451774">
                <a:moveTo>
                  <a:pt x="0" y="0"/>
                </a:moveTo>
                <a:lnTo>
                  <a:pt x="9451774" y="0"/>
                </a:lnTo>
                <a:lnTo>
                  <a:pt x="9451774" y="1300200"/>
                </a:lnTo>
                <a:lnTo>
                  <a:pt x="0" y="1300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13197871" y="2484626"/>
            <a:ext cx="3779550" cy="1176020"/>
          </a:xfrm>
          <a:prstGeom prst="rect">
            <a:avLst/>
          </a:prstGeom>
        </p:spPr>
        <p:txBody>
          <a:bodyPr anchor="t" rtlCol="false" tIns="0" lIns="0" bIns="0" rIns="0">
            <a:spAutoFit/>
          </a:bodyPr>
          <a:lstStyle/>
          <a:p>
            <a:pPr algn="l" marL="0" indent="0" lvl="0">
              <a:lnSpc>
                <a:spcPts val="2380"/>
              </a:lnSpc>
              <a:spcBef>
                <a:spcPct val="0"/>
              </a:spcBef>
            </a:pPr>
            <a:r>
              <a:rPr lang="en-US" sz="1700" strike="noStrike" u="none">
                <a:solidFill>
                  <a:srgbClr val="000000"/>
                </a:solidFill>
                <a:latin typeface="Poppins Medium"/>
                <a:ea typeface="Poppins Medium"/>
                <a:cs typeface="Poppins Medium"/>
                <a:sym typeface="Poppins Medium"/>
              </a:rPr>
              <a:t>By removing irrelevant features, models can achieve higher accuracy, better generalization, and improved performance.</a:t>
            </a:r>
          </a:p>
        </p:txBody>
      </p:sp>
      <p:sp>
        <p:nvSpPr>
          <p:cNvPr name="TextBox 12" id="12"/>
          <p:cNvSpPr txBox="true"/>
          <p:nvPr/>
        </p:nvSpPr>
        <p:spPr>
          <a:xfrm rot="0">
            <a:off x="8335985" y="2598900"/>
            <a:ext cx="3381750" cy="1000125"/>
          </a:xfrm>
          <a:prstGeom prst="rect">
            <a:avLst/>
          </a:prstGeom>
        </p:spPr>
        <p:txBody>
          <a:bodyPr anchor="t" rtlCol="false" tIns="0" lIns="0" bIns="0" rIns="0">
            <a:spAutoFit/>
          </a:bodyPr>
          <a:lstStyle/>
          <a:p>
            <a:pPr algn="ctr">
              <a:lnSpc>
                <a:spcPts val="3840"/>
              </a:lnSpc>
            </a:pPr>
            <a:r>
              <a:rPr lang="en-US" sz="3200">
                <a:solidFill>
                  <a:srgbClr val="FFFFFF"/>
                </a:solidFill>
                <a:latin typeface="Arimo Bold"/>
                <a:ea typeface="Arimo Bold"/>
                <a:cs typeface="Arimo Bold"/>
                <a:sym typeface="Arimo Bold"/>
              </a:rPr>
              <a:t>Enhanced model Performance</a:t>
            </a:r>
          </a:p>
        </p:txBody>
      </p:sp>
      <p:grpSp>
        <p:nvGrpSpPr>
          <p:cNvPr name="Group 13" id="13"/>
          <p:cNvGrpSpPr/>
          <p:nvPr/>
        </p:nvGrpSpPr>
        <p:grpSpPr>
          <a:xfrm rot="0">
            <a:off x="3848100" y="4724400"/>
            <a:ext cx="4481500" cy="2533650"/>
            <a:chOff x="0" y="0"/>
            <a:chExt cx="5975333" cy="3378200"/>
          </a:xfrm>
        </p:grpSpPr>
        <p:sp>
          <p:nvSpPr>
            <p:cNvPr name="Freeform 14" id="14"/>
            <p:cNvSpPr/>
            <p:nvPr/>
          </p:nvSpPr>
          <p:spPr>
            <a:xfrm flipH="false" flipV="false" rot="0">
              <a:off x="0" y="0"/>
              <a:ext cx="5975350" cy="3378200"/>
            </a:xfrm>
            <a:custGeom>
              <a:avLst/>
              <a:gdLst/>
              <a:ahLst/>
              <a:cxnLst/>
              <a:rect r="r" b="b" t="t" l="l"/>
              <a:pathLst>
                <a:path h="3378200" w="5975350">
                  <a:moveTo>
                    <a:pt x="0" y="3378200"/>
                  </a:moveTo>
                  <a:lnTo>
                    <a:pt x="5721350" y="0"/>
                  </a:lnTo>
                  <a:lnTo>
                    <a:pt x="5975350" y="1143000"/>
                  </a:lnTo>
                  <a:close/>
                </a:path>
              </a:pathLst>
            </a:custGeom>
            <a:solidFill>
              <a:srgbClr val="666666">
                <a:alpha val="12157"/>
              </a:srgbClr>
            </a:solidFill>
          </p:spPr>
        </p:sp>
      </p:grpSp>
      <p:grpSp>
        <p:nvGrpSpPr>
          <p:cNvPr name="Group 15" id="15"/>
          <p:cNvGrpSpPr/>
          <p:nvPr/>
        </p:nvGrpSpPr>
        <p:grpSpPr>
          <a:xfrm rot="0">
            <a:off x="3905250" y="6667500"/>
            <a:ext cx="4448200" cy="923950"/>
            <a:chOff x="0" y="0"/>
            <a:chExt cx="5930933" cy="1231933"/>
          </a:xfrm>
        </p:grpSpPr>
        <p:sp>
          <p:nvSpPr>
            <p:cNvPr name="Freeform 16" id="16"/>
            <p:cNvSpPr/>
            <p:nvPr/>
          </p:nvSpPr>
          <p:spPr>
            <a:xfrm flipH="false" flipV="false" rot="0">
              <a:off x="0" y="0"/>
              <a:ext cx="5930900" cy="1231900"/>
            </a:xfrm>
            <a:custGeom>
              <a:avLst/>
              <a:gdLst/>
              <a:ahLst/>
              <a:cxnLst/>
              <a:rect r="r" b="b" t="t" l="l"/>
              <a:pathLst>
                <a:path h="1231900" w="5930900">
                  <a:moveTo>
                    <a:pt x="0" y="762000"/>
                  </a:moveTo>
                  <a:lnTo>
                    <a:pt x="5930900" y="0"/>
                  </a:lnTo>
                  <a:lnTo>
                    <a:pt x="5930900" y="1231900"/>
                  </a:lnTo>
                  <a:close/>
                </a:path>
              </a:pathLst>
            </a:custGeom>
            <a:solidFill>
              <a:srgbClr val="666666">
                <a:alpha val="12157"/>
              </a:srgbClr>
            </a:solidFill>
          </p:spPr>
        </p:sp>
      </p:grpSp>
      <p:sp>
        <p:nvSpPr>
          <p:cNvPr name="Freeform 17" id="17"/>
          <p:cNvSpPr/>
          <p:nvPr/>
        </p:nvSpPr>
        <p:spPr>
          <a:xfrm flipH="false" flipV="false" rot="0">
            <a:off x="7922126" y="6475750"/>
            <a:ext cx="9451774" cy="1300200"/>
          </a:xfrm>
          <a:custGeom>
            <a:avLst/>
            <a:gdLst/>
            <a:ahLst/>
            <a:cxnLst/>
            <a:rect r="r" b="b" t="t" l="l"/>
            <a:pathLst>
              <a:path h="1300200" w="9451774">
                <a:moveTo>
                  <a:pt x="0" y="0"/>
                </a:moveTo>
                <a:lnTo>
                  <a:pt x="9451774" y="0"/>
                </a:lnTo>
                <a:lnTo>
                  <a:pt x="9451774" y="1300200"/>
                </a:lnTo>
                <a:lnTo>
                  <a:pt x="0" y="13002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8335985" y="6611500"/>
            <a:ext cx="3381750" cy="1000125"/>
          </a:xfrm>
          <a:prstGeom prst="rect">
            <a:avLst/>
          </a:prstGeom>
        </p:spPr>
        <p:txBody>
          <a:bodyPr anchor="t" rtlCol="false" tIns="0" lIns="0" bIns="0" rIns="0">
            <a:spAutoFit/>
          </a:bodyPr>
          <a:lstStyle/>
          <a:p>
            <a:pPr algn="ctr">
              <a:lnSpc>
                <a:spcPts val="3840"/>
              </a:lnSpc>
            </a:pPr>
            <a:r>
              <a:rPr lang="en-US" sz="3200">
                <a:solidFill>
                  <a:srgbClr val="FFFFFF"/>
                </a:solidFill>
                <a:latin typeface="Arimo Bold"/>
                <a:ea typeface="Arimo Bold"/>
                <a:cs typeface="Arimo Bold"/>
                <a:sym typeface="Arimo Bold"/>
              </a:rPr>
              <a:t>Improving Model Generalization</a:t>
            </a:r>
          </a:p>
        </p:txBody>
      </p:sp>
      <p:sp>
        <p:nvSpPr>
          <p:cNvPr name="Freeform 19" id="19"/>
          <p:cNvSpPr/>
          <p:nvPr/>
        </p:nvSpPr>
        <p:spPr>
          <a:xfrm flipH="false" flipV="false" rot="0">
            <a:off x="7922126" y="4469450"/>
            <a:ext cx="9451774" cy="1300200"/>
          </a:xfrm>
          <a:custGeom>
            <a:avLst/>
            <a:gdLst/>
            <a:ahLst/>
            <a:cxnLst/>
            <a:rect r="r" b="b" t="t" l="l"/>
            <a:pathLst>
              <a:path h="1300200" w="9451774">
                <a:moveTo>
                  <a:pt x="0" y="0"/>
                </a:moveTo>
                <a:lnTo>
                  <a:pt x="9451774" y="0"/>
                </a:lnTo>
                <a:lnTo>
                  <a:pt x="9451774" y="1300200"/>
                </a:lnTo>
                <a:lnTo>
                  <a:pt x="0" y="13002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13197871" y="4471862"/>
            <a:ext cx="3779550" cy="1176020"/>
          </a:xfrm>
          <a:prstGeom prst="rect">
            <a:avLst/>
          </a:prstGeom>
        </p:spPr>
        <p:txBody>
          <a:bodyPr anchor="t" rtlCol="false" tIns="0" lIns="0" bIns="0" rIns="0">
            <a:spAutoFit/>
          </a:bodyPr>
          <a:lstStyle/>
          <a:p>
            <a:pPr algn="l" marL="0" indent="0" lvl="0">
              <a:lnSpc>
                <a:spcPts val="2380"/>
              </a:lnSpc>
              <a:spcBef>
                <a:spcPct val="0"/>
              </a:spcBef>
            </a:pPr>
            <a:r>
              <a:rPr lang="en-US" sz="1700" strike="noStrike" u="none">
                <a:solidFill>
                  <a:srgbClr val="000000"/>
                </a:solidFill>
                <a:latin typeface="Poppins Medium"/>
                <a:ea typeface="Poppins Medium"/>
                <a:cs typeface="Poppins Medium"/>
                <a:sym typeface="Poppins Medium"/>
              </a:rPr>
              <a:t>Simplifying models by reducing the number of features can make them faster to train and deploy, leading to efficiency gains.</a:t>
            </a:r>
          </a:p>
        </p:txBody>
      </p:sp>
      <p:sp>
        <p:nvSpPr>
          <p:cNvPr name="TextBox 21" id="21"/>
          <p:cNvSpPr txBox="true"/>
          <p:nvPr/>
        </p:nvSpPr>
        <p:spPr>
          <a:xfrm rot="0">
            <a:off x="8361419" y="4605200"/>
            <a:ext cx="3381750" cy="1000125"/>
          </a:xfrm>
          <a:prstGeom prst="rect">
            <a:avLst/>
          </a:prstGeom>
        </p:spPr>
        <p:txBody>
          <a:bodyPr anchor="t" rtlCol="false" tIns="0" lIns="0" bIns="0" rIns="0">
            <a:spAutoFit/>
          </a:bodyPr>
          <a:lstStyle/>
          <a:p>
            <a:pPr algn="ctr">
              <a:lnSpc>
                <a:spcPts val="3840"/>
              </a:lnSpc>
            </a:pPr>
            <a:r>
              <a:rPr lang="en-US" sz="3200">
                <a:solidFill>
                  <a:srgbClr val="FFFFFF"/>
                </a:solidFill>
                <a:latin typeface="Arimo Bold"/>
                <a:ea typeface="Arimo Bold"/>
                <a:cs typeface="Arimo Bold"/>
                <a:sym typeface="Arimo Bold"/>
              </a:rPr>
              <a:t>Reduced Complexity</a:t>
            </a:r>
          </a:p>
        </p:txBody>
      </p:sp>
      <p:grpSp>
        <p:nvGrpSpPr>
          <p:cNvPr name="Group 22" id="22"/>
          <p:cNvGrpSpPr/>
          <p:nvPr/>
        </p:nvGrpSpPr>
        <p:grpSpPr>
          <a:xfrm rot="0">
            <a:off x="3895750" y="7239000"/>
            <a:ext cx="4467200" cy="2343150"/>
            <a:chOff x="0" y="0"/>
            <a:chExt cx="5956267" cy="3124200"/>
          </a:xfrm>
        </p:grpSpPr>
        <p:sp>
          <p:nvSpPr>
            <p:cNvPr name="Freeform 23" id="23"/>
            <p:cNvSpPr/>
            <p:nvPr/>
          </p:nvSpPr>
          <p:spPr>
            <a:xfrm flipH="false" flipV="false" rot="0">
              <a:off x="0" y="0"/>
              <a:ext cx="5956300" cy="3124200"/>
            </a:xfrm>
            <a:custGeom>
              <a:avLst/>
              <a:gdLst/>
              <a:ahLst/>
              <a:cxnLst/>
              <a:rect r="r" b="b" t="t" l="l"/>
              <a:pathLst>
                <a:path h="3124200" w="5956300">
                  <a:moveTo>
                    <a:pt x="0" y="0"/>
                  </a:moveTo>
                  <a:lnTo>
                    <a:pt x="5956300" y="1930400"/>
                  </a:lnTo>
                  <a:lnTo>
                    <a:pt x="5816600" y="3124200"/>
                  </a:lnTo>
                  <a:close/>
                </a:path>
              </a:pathLst>
            </a:custGeom>
            <a:solidFill>
              <a:srgbClr val="666666">
                <a:alpha val="12157"/>
              </a:srgbClr>
            </a:solidFill>
          </p:spPr>
        </p:sp>
      </p:grpSp>
      <p:sp>
        <p:nvSpPr>
          <p:cNvPr name="Freeform 24" id="24"/>
          <p:cNvSpPr/>
          <p:nvPr/>
        </p:nvSpPr>
        <p:spPr>
          <a:xfrm flipH="false" flipV="false" rot="0">
            <a:off x="7922126" y="8482050"/>
            <a:ext cx="9451774" cy="1300200"/>
          </a:xfrm>
          <a:custGeom>
            <a:avLst/>
            <a:gdLst/>
            <a:ahLst/>
            <a:cxnLst/>
            <a:rect r="r" b="b" t="t" l="l"/>
            <a:pathLst>
              <a:path h="1300200" w="9451774">
                <a:moveTo>
                  <a:pt x="0" y="0"/>
                </a:moveTo>
                <a:lnTo>
                  <a:pt x="9451774" y="0"/>
                </a:lnTo>
                <a:lnTo>
                  <a:pt x="9451774" y="1300200"/>
                </a:lnTo>
                <a:lnTo>
                  <a:pt x="0" y="13002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5" id="25"/>
          <p:cNvSpPr txBox="true"/>
          <p:nvPr/>
        </p:nvSpPr>
        <p:spPr>
          <a:xfrm rot="0">
            <a:off x="13007665" y="8528425"/>
            <a:ext cx="4017381" cy="1176020"/>
          </a:xfrm>
          <a:prstGeom prst="rect">
            <a:avLst/>
          </a:prstGeom>
        </p:spPr>
        <p:txBody>
          <a:bodyPr anchor="t" rtlCol="false" tIns="0" lIns="0" bIns="0" rIns="0">
            <a:spAutoFit/>
          </a:bodyPr>
          <a:lstStyle/>
          <a:p>
            <a:pPr algn="l" marL="0" indent="0" lvl="0">
              <a:lnSpc>
                <a:spcPts val="2380"/>
              </a:lnSpc>
              <a:spcBef>
                <a:spcPct val="0"/>
              </a:spcBef>
            </a:pPr>
            <a:r>
              <a:rPr lang="en-US" sz="1700">
                <a:solidFill>
                  <a:srgbClr val="000000"/>
                </a:solidFill>
                <a:latin typeface="Poppins Medium"/>
                <a:ea typeface="Poppins Medium"/>
                <a:cs typeface="Poppins Medium"/>
                <a:sym typeface="Poppins Medium"/>
              </a:rPr>
              <a:t>Feature selection helps prevent overfitting by reducing the number of features, leading to more robust and generalizable models.</a:t>
            </a:r>
          </a:p>
        </p:txBody>
      </p:sp>
      <p:sp>
        <p:nvSpPr>
          <p:cNvPr name="TextBox 26" id="26"/>
          <p:cNvSpPr txBox="true"/>
          <p:nvPr/>
        </p:nvSpPr>
        <p:spPr>
          <a:xfrm rot="0">
            <a:off x="8335985" y="8617800"/>
            <a:ext cx="3381750" cy="1000125"/>
          </a:xfrm>
          <a:prstGeom prst="rect">
            <a:avLst/>
          </a:prstGeom>
        </p:spPr>
        <p:txBody>
          <a:bodyPr anchor="t" rtlCol="false" tIns="0" lIns="0" bIns="0" rIns="0">
            <a:spAutoFit/>
          </a:bodyPr>
          <a:lstStyle/>
          <a:p>
            <a:pPr algn="ctr">
              <a:lnSpc>
                <a:spcPts val="3840"/>
              </a:lnSpc>
            </a:pPr>
            <a:r>
              <a:rPr lang="en-US" sz="3200">
                <a:solidFill>
                  <a:srgbClr val="FFFFFF"/>
                </a:solidFill>
                <a:latin typeface="Arimo Bold"/>
                <a:ea typeface="Arimo Bold"/>
                <a:cs typeface="Arimo Bold"/>
                <a:sym typeface="Arimo Bold"/>
              </a:rPr>
              <a:t>Reduced Overfitting</a:t>
            </a:r>
          </a:p>
        </p:txBody>
      </p:sp>
      <p:grpSp>
        <p:nvGrpSpPr>
          <p:cNvPr name="Group 27" id="27"/>
          <p:cNvGrpSpPr/>
          <p:nvPr/>
        </p:nvGrpSpPr>
        <p:grpSpPr>
          <a:xfrm rot="0">
            <a:off x="3592700" y="7002450"/>
            <a:ext cx="462000" cy="462000"/>
            <a:chOff x="0" y="0"/>
            <a:chExt cx="616000" cy="616000"/>
          </a:xfrm>
        </p:grpSpPr>
        <p:sp>
          <p:nvSpPr>
            <p:cNvPr name="Freeform 28" id="28"/>
            <p:cNvSpPr/>
            <p:nvPr/>
          </p:nvSpPr>
          <p:spPr>
            <a:xfrm flipH="false" flipV="false" rot="0">
              <a:off x="0" y="0"/>
              <a:ext cx="615950" cy="615950"/>
            </a:xfrm>
            <a:custGeom>
              <a:avLst/>
              <a:gdLst/>
              <a:ahLst/>
              <a:cxnLst/>
              <a:rect r="r" b="b" t="t" l="l"/>
              <a:pathLst>
                <a:path h="615950" w="615950">
                  <a:moveTo>
                    <a:pt x="0" y="307975"/>
                  </a:moveTo>
                  <a:cubicBezTo>
                    <a:pt x="0" y="137922"/>
                    <a:pt x="137922" y="0"/>
                    <a:pt x="307975" y="0"/>
                  </a:cubicBezTo>
                  <a:cubicBezTo>
                    <a:pt x="478028" y="0"/>
                    <a:pt x="615950" y="137922"/>
                    <a:pt x="615950" y="307975"/>
                  </a:cubicBezTo>
                  <a:cubicBezTo>
                    <a:pt x="615950" y="478028"/>
                    <a:pt x="478155" y="615950"/>
                    <a:pt x="307975" y="615950"/>
                  </a:cubicBezTo>
                  <a:cubicBezTo>
                    <a:pt x="137795" y="615950"/>
                    <a:pt x="0" y="478155"/>
                    <a:pt x="0" y="307975"/>
                  </a:cubicBezTo>
                  <a:close/>
                </a:path>
              </a:pathLst>
            </a:custGeom>
            <a:solidFill>
              <a:srgbClr val="EA4827"/>
            </a:solidFill>
          </p:spPr>
        </p:sp>
      </p:grpSp>
      <p:sp>
        <p:nvSpPr>
          <p:cNvPr name="TextBox 29" id="29"/>
          <p:cNvSpPr txBox="true"/>
          <p:nvPr/>
        </p:nvSpPr>
        <p:spPr>
          <a:xfrm rot="0">
            <a:off x="12960040" y="6526270"/>
            <a:ext cx="4255212" cy="1176020"/>
          </a:xfrm>
          <a:prstGeom prst="rect">
            <a:avLst/>
          </a:prstGeom>
        </p:spPr>
        <p:txBody>
          <a:bodyPr anchor="t" rtlCol="false" tIns="0" lIns="0" bIns="0" rIns="0">
            <a:spAutoFit/>
          </a:bodyPr>
          <a:lstStyle/>
          <a:p>
            <a:pPr algn="l">
              <a:lnSpc>
                <a:spcPts val="2380"/>
              </a:lnSpc>
              <a:spcBef>
                <a:spcPct val="0"/>
              </a:spcBef>
            </a:pPr>
            <a:r>
              <a:rPr lang="en-US" sz="1700">
                <a:solidFill>
                  <a:srgbClr val="000000"/>
                </a:solidFill>
                <a:latin typeface="Poppins Medium"/>
                <a:ea typeface="Poppins Medium"/>
                <a:cs typeface="Poppins Medium"/>
                <a:sym typeface="Poppins Medium"/>
              </a:rPr>
              <a:t>By selecting the most relevant features from a dataset, feature selection can improve the generalization of an AI or LLM model</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754425"/>
            <a:ext cx="7639200" cy="3788048"/>
            <a:chOff x="0" y="0"/>
            <a:chExt cx="10185600" cy="5050731"/>
          </a:xfrm>
        </p:grpSpPr>
        <p:sp>
          <p:nvSpPr>
            <p:cNvPr name="Freeform 3" id="3"/>
            <p:cNvSpPr/>
            <p:nvPr/>
          </p:nvSpPr>
          <p:spPr>
            <a:xfrm flipH="false" flipV="false" rot="0">
              <a:off x="0" y="0"/>
              <a:ext cx="10185527" cy="5050785"/>
            </a:xfrm>
            <a:custGeom>
              <a:avLst/>
              <a:gdLst/>
              <a:ahLst/>
              <a:cxnLst/>
              <a:rect r="r" b="b" t="t" l="l"/>
              <a:pathLst>
                <a:path h="5050785" w="10185527">
                  <a:moveTo>
                    <a:pt x="0" y="841795"/>
                  </a:moveTo>
                  <a:cubicBezTo>
                    <a:pt x="0" y="376916"/>
                    <a:pt x="509905" y="0"/>
                    <a:pt x="1138809" y="0"/>
                  </a:cubicBezTo>
                  <a:lnTo>
                    <a:pt x="9046718" y="0"/>
                  </a:lnTo>
                  <a:cubicBezTo>
                    <a:pt x="9675623" y="0"/>
                    <a:pt x="10185527" y="376916"/>
                    <a:pt x="10185527" y="841795"/>
                  </a:cubicBezTo>
                  <a:lnTo>
                    <a:pt x="10185527" y="4208882"/>
                  </a:lnTo>
                  <a:cubicBezTo>
                    <a:pt x="10185527" y="4673760"/>
                    <a:pt x="9675623" y="5050677"/>
                    <a:pt x="9046718" y="5050677"/>
                  </a:cubicBezTo>
                  <a:lnTo>
                    <a:pt x="1138809" y="5050677"/>
                  </a:lnTo>
                  <a:cubicBezTo>
                    <a:pt x="509905" y="5050785"/>
                    <a:pt x="0" y="4673855"/>
                    <a:pt x="0" y="4208882"/>
                  </a:cubicBezTo>
                  <a:close/>
                </a:path>
              </a:pathLst>
            </a:custGeom>
            <a:solidFill>
              <a:srgbClr val="E4EA27">
                <a:alpha val="25098"/>
              </a:srgbClr>
            </a:solidFill>
          </p:spPr>
        </p:sp>
      </p:grpSp>
      <p:grpSp>
        <p:nvGrpSpPr>
          <p:cNvPr name="Group 4" id="4"/>
          <p:cNvGrpSpPr/>
          <p:nvPr/>
        </p:nvGrpSpPr>
        <p:grpSpPr>
          <a:xfrm rot="0">
            <a:off x="1095344" y="969625"/>
            <a:ext cx="1569600" cy="1569600"/>
            <a:chOff x="0" y="0"/>
            <a:chExt cx="2092800" cy="2092800"/>
          </a:xfrm>
        </p:grpSpPr>
        <p:sp>
          <p:nvSpPr>
            <p:cNvPr name="Freeform 5" id="5"/>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4EA27"/>
            </a:solidFill>
          </p:spPr>
        </p:sp>
      </p:grpSp>
      <p:sp>
        <p:nvSpPr>
          <p:cNvPr name="Freeform 6" id="6"/>
          <p:cNvSpPr/>
          <p:nvPr/>
        </p:nvSpPr>
        <p:spPr>
          <a:xfrm flipH="false" flipV="false" rot="0">
            <a:off x="1407840" y="1282127"/>
            <a:ext cx="944022" cy="944022"/>
          </a:xfrm>
          <a:custGeom>
            <a:avLst/>
            <a:gdLst/>
            <a:ahLst/>
            <a:cxnLst/>
            <a:rect r="r" b="b" t="t" l="l"/>
            <a:pathLst>
              <a:path h="944022" w="944022">
                <a:moveTo>
                  <a:pt x="0" y="0"/>
                </a:moveTo>
                <a:lnTo>
                  <a:pt x="944022" y="0"/>
                </a:lnTo>
                <a:lnTo>
                  <a:pt x="944022" y="944022"/>
                </a:lnTo>
                <a:lnTo>
                  <a:pt x="0" y="944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052525" y="1630313"/>
            <a:ext cx="9105120" cy="4471718"/>
            <a:chOff x="0" y="0"/>
            <a:chExt cx="10185600" cy="5002364"/>
          </a:xfrm>
        </p:grpSpPr>
        <p:sp>
          <p:nvSpPr>
            <p:cNvPr name="Freeform 8" id="8"/>
            <p:cNvSpPr/>
            <p:nvPr/>
          </p:nvSpPr>
          <p:spPr>
            <a:xfrm flipH="false" flipV="false" rot="0">
              <a:off x="0" y="0"/>
              <a:ext cx="10185527" cy="5002418"/>
            </a:xfrm>
            <a:custGeom>
              <a:avLst/>
              <a:gdLst/>
              <a:ahLst/>
              <a:cxnLst/>
              <a:rect r="r" b="b" t="t" l="l"/>
              <a:pathLst>
                <a:path h="5002418" w="10185527">
                  <a:moveTo>
                    <a:pt x="0" y="833734"/>
                  </a:moveTo>
                  <a:cubicBezTo>
                    <a:pt x="0" y="373307"/>
                    <a:pt x="509905" y="0"/>
                    <a:pt x="1138809" y="0"/>
                  </a:cubicBezTo>
                  <a:lnTo>
                    <a:pt x="9046718" y="0"/>
                  </a:lnTo>
                  <a:cubicBezTo>
                    <a:pt x="9675623" y="0"/>
                    <a:pt x="10185527" y="373307"/>
                    <a:pt x="10185527" y="833734"/>
                  </a:cubicBezTo>
                  <a:lnTo>
                    <a:pt x="10185527" y="4168577"/>
                  </a:lnTo>
                  <a:cubicBezTo>
                    <a:pt x="10185527" y="4629004"/>
                    <a:pt x="9675623" y="5002311"/>
                    <a:pt x="9046718" y="5002311"/>
                  </a:cubicBezTo>
                  <a:lnTo>
                    <a:pt x="1138809" y="5002311"/>
                  </a:lnTo>
                  <a:cubicBezTo>
                    <a:pt x="509905" y="5002418"/>
                    <a:pt x="0" y="4629097"/>
                    <a:pt x="0" y="4168577"/>
                  </a:cubicBezTo>
                  <a:close/>
                </a:path>
              </a:pathLst>
            </a:custGeom>
            <a:solidFill>
              <a:srgbClr val="31356E">
                <a:alpha val="12157"/>
              </a:srgbClr>
            </a:solidFill>
          </p:spPr>
        </p:sp>
      </p:grpSp>
      <p:grpSp>
        <p:nvGrpSpPr>
          <p:cNvPr name="Group 9" id="9"/>
          <p:cNvGrpSpPr/>
          <p:nvPr/>
        </p:nvGrpSpPr>
        <p:grpSpPr>
          <a:xfrm rot="0">
            <a:off x="9492246" y="716026"/>
            <a:ext cx="1569600" cy="1569600"/>
            <a:chOff x="0" y="0"/>
            <a:chExt cx="2092800" cy="2092800"/>
          </a:xfrm>
        </p:grpSpPr>
        <p:sp>
          <p:nvSpPr>
            <p:cNvPr name="Freeform 10" id="10"/>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A4827"/>
            </a:solidFill>
          </p:spPr>
        </p:sp>
      </p:grpSp>
      <p:sp>
        <p:nvSpPr>
          <p:cNvPr name="Freeform 11" id="11"/>
          <p:cNvSpPr/>
          <p:nvPr/>
        </p:nvSpPr>
        <p:spPr>
          <a:xfrm flipH="false" flipV="false" rot="0">
            <a:off x="9749672" y="1062645"/>
            <a:ext cx="944284" cy="944224"/>
          </a:xfrm>
          <a:custGeom>
            <a:avLst/>
            <a:gdLst/>
            <a:ahLst/>
            <a:cxnLst/>
            <a:rect r="r" b="b" t="t" l="l"/>
            <a:pathLst>
              <a:path h="944224" w="944284">
                <a:moveTo>
                  <a:pt x="0" y="0"/>
                </a:moveTo>
                <a:lnTo>
                  <a:pt x="944284" y="0"/>
                </a:lnTo>
                <a:lnTo>
                  <a:pt x="944284" y="944224"/>
                </a:lnTo>
                <a:lnTo>
                  <a:pt x="0" y="9442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904825" y="6307347"/>
            <a:ext cx="8029442" cy="3898047"/>
          </a:xfrm>
          <a:custGeom>
            <a:avLst/>
            <a:gdLst/>
            <a:ahLst/>
            <a:cxnLst/>
            <a:rect r="r" b="b" t="t" l="l"/>
            <a:pathLst>
              <a:path h="3898047" w="8029442">
                <a:moveTo>
                  <a:pt x="0" y="0"/>
                </a:moveTo>
                <a:lnTo>
                  <a:pt x="8029442" y="0"/>
                </a:lnTo>
                <a:lnTo>
                  <a:pt x="8029442" y="3898047"/>
                </a:lnTo>
                <a:lnTo>
                  <a:pt x="0" y="3898047"/>
                </a:lnTo>
                <a:lnTo>
                  <a:pt x="0" y="0"/>
                </a:lnTo>
                <a:close/>
              </a:path>
            </a:pathLst>
          </a:custGeom>
          <a:blipFill>
            <a:blip r:embed="rId7"/>
            <a:stretch>
              <a:fillRect l="0" t="-1832" r="0" b="0"/>
            </a:stretch>
          </a:blipFill>
        </p:spPr>
      </p:sp>
      <p:sp>
        <p:nvSpPr>
          <p:cNvPr name="Freeform 13" id="13"/>
          <p:cNvSpPr/>
          <p:nvPr/>
        </p:nvSpPr>
        <p:spPr>
          <a:xfrm flipH="false" flipV="false" rot="0">
            <a:off x="9591477" y="6318292"/>
            <a:ext cx="7797085" cy="3838057"/>
          </a:xfrm>
          <a:custGeom>
            <a:avLst/>
            <a:gdLst/>
            <a:ahLst/>
            <a:cxnLst/>
            <a:rect r="r" b="b" t="t" l="l"/>
            <a:pathLst>
              <a:path h="3838057" w="7797085">
                <a:moveTo>
                  <a:pt x="0" y="0"/>
                </a:moveTo>
                <a:lnTo>
                  <a:pt x="7797085" y="0"/>
                </a:lnTo>
                <a:lnTo>
                  <a:pt x="7797085" y="3838057"/>
                </a:lnTo>
                <a:lnTo>
                  <a:pt x="0" y="3838057"/>
                </a:lnTo>
                <a:lnTo>
                  <a:pt x="0" y="0"/>
                </a:lnTo>
                <a:close/>
              </a:path>
            </a:pathLst>
          </a:custGeom>
          <a:blipFill>
            <a:blip r:embed="rId8"/>
            <a:stretch>
              <a:fillRect l="0" t="0" r="0" b="0"/>
            </a:stretch>
          </a:blipFill>
        </p:spPr>
      </p:sp>
      <p:sp>
        <p:nvSpPr>
          <p:cNvPr name="TextBox 14" id="14"/>
          <p:cNvSpPr txBox="true"/>
          <p:nvPr/>
        </p:nvSpPr>
        <p:spPr>
          <a:xfrm rot="0">
            <a:off x="914350" y="98087"/>
            <a:ext cx="16276350" cy="714375"/>
          </a:xfrm>
          <a:prstGeom prst="rect">
            <a:avLst/>
          </a:prstGeom>
        </p:spPr>
        <p:txBody>
          <a:bodyPr anchor="t" rtlCol="false" tIns="0" lIns="0" bIns="0" rIns="0">
            <a:spAutoFit/>
          </a:bodyPr>
          <a:lstStyle/>
          <a:p>
            <a:pPr algn="ctr">
              <a:lnSpc>
                <a:spcPts val="5400"/>
              </a:lnSpc>
            </a:pPr>
            <a:r>
              <a:rPr lang="en-US" sz="4500">
                <a:solidFill>
                  <a:srgbClr val="000000"/>
                </a:solidFill>
                <a:latin typeface="Arimo Bold"/>
                <a:ea typeface="Arimo Bold"/>
                <a:cs typeface="Arimo Bold"/>
                <a:sym typeface="Arimo Bold"/>
              </a:rPr>
              <a:t>2- Oblique Rotation</a:t>
            </a:r>
          </a:p>
        </p:txBody>
      </p:sp>
      <p:sp>
        <p:nvSpPr>
          <p:cNvPr name="TextBox 15" id="15"/>
          <p:cNvSpPr txBox="true"/>
          <p:nvPr/>
        </p:nvSpPr>
        <p:spPr>
          <a:xfrm rot="0">
            <a:off x="1407840" y="2510650"/>
            <a:ext cx="4045950" cy="514350"/>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Promax Rotation</a:t>
            </a:r>
          </a:p>
        </p:txBody>
      </p:sp>
      <p:sp>
        <p:nvSpPr>
          <p:cNvPr name="TextBox 16" id="16"/>
          <p:cNvSpPr txBox="true"/>
          <p:nvPr/>
        </p:nvSpPr>
        <p:spPr>
          <a:xfrm rot="0">
            <a:off x="1255440" y="3104902"/>
            <a:ext cx="6503550" cy="2579751"/>
          </a:xfrm>
          <a:prstGeom prst="rect">
            <a:avLst/>
          </a:prstGeom>
        </p:spPr>
        <p:txBody>
          <a:bodyPr anchor="t" rtlCol="false" tIns="0" lIns="0" bIns="0" rIns="0">
            <a:spAutoFit/>
          </a:bodyPr>
          <a:lstStyle/>
          <a:p>
            <a:pPr algn="l" marL="437539" indent="-218769" lvl="1">
              <a:lnSpc>
                <a:spcPts val="2321"/>
              </a:lnSpc>
              <a:buFont typeface="Arial"/>
              <a:buChar char="•"/>
            </a:pPr>
            <a:r>
              <a:rPr lang="en-US" sz="1799" spc="16">
                <a:solidFill>
                  <a:srgbClr val="000000"/>
                </a:solidFill>
                <a:latin typeface="Roboto"/>
                <a:ea typeface="Roboto"/>
                <a:cs typeface="Roboto"/>
                <a:sym typeface="Roboto"/>
              </a:rPr>
              <a:t>Step 1: Initial Varimax Rotation: Promax begins by performing a Varimax rotation. This step simplifies the factor structure by making each factor as distinct as possible under the assumption that they are uncorrelated.</a:t>
            </a:r>
          </a:p>
          <a:p>
            <a:pPr algn="l" marL="437539" indent="-218769" lvl="1">
              <a:lnSpc>
                <a:spcPts val="2321"/>
              </a:lnSpc>
              <a:buFont typeface="Arial"/>
              <a:buChar char="•"/>
            </a:pPr>
            <a:r>
              <a:rPr lang="en-US" sz="1799" spc="16">
                <a:solidFill>
                  <a:srgbClr val="000000"/>
                </a:solidFill>
                <a:latin typeface="Roboto"/>
                <a:ea typeface="Roboto"/>
                <a:cs typeface="Roboto"/>
                <a:sym typeface="Roboto"/>
              </a:rPr>
              <a:t>Step 2: Procrustes Rotation: Promax then applies an oblique transformation (Procrustes rotation), which allows the factors to correlate. This step adjusts the factor loadings to reflect the true correlations between factors.</a:t>
            </a:r>
          </a:p>
          <a:p>
            <a:pPr algn="l">
              <a:lnSpc>
                <a:spcPts val="2321"/>
              </a:lnSpc>
            </a:pPr>
          </a:p>
        </p:txBody>
      </p:sp>
      <p:sp>
        <p:nvSpPr>
          <p:cNvPr name="TextBox 17" id="17"/>
          <p:cNvSpPr txBox="true"/>
          <p:nvPr/>
        </p:nvSpPr>
        <p:spPr>
          <a:xfrm rot="0">
            <a:off x="9852529" y="2178524"/>
            <a:ext cx="6970181" cy="514350"/>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Oblimin Rotation</a:t>
            </a:r>
          </a:p>
        </p:txBody>
      </p:sp>
      <p:sp>
        <p:nvSpPr>
          <p:cNvPr name="TextBox 18" id="18"/>
          <p:cNvSpPr txBox="true"/>
          <p:nvPr/>
        </p:nvSpPr>
        <p:spPr>
          <a:xfrm rot="0">
            <a:off x="9749672" y="2635724"/>
            <a:ext cx="7806610" cy="3663096"/>
          </a:xfrm>
          <a:prstGeom prst="rect">
            <a:avLst/>
          </a:prstGeom>
        </p:spPr>
        <p:txBody>
          <a:bodyPr anchor="t" rtlCol="false" tIns="0" lIns="0" bIns="0" rIns="0">
            <a:spAutoFit/>
          </a:bodyPr>
          <a:lstStyle/>
          <a:p>
            <a:pPr algn="l" marL="325092" indent="-162546" lvl="1">
              <a:lnSpc>
                <a:spcPts val="2258"/>
              </a:lnSpc>
              <a:buFont typeface="Arial"/>
              <a:buChar char="•"/>
            </a:pPr>
            <a:r>
              <a:rPr lang="en-US" sz="1505" spc="13">
                <a:solidFill>
                  <a:srgbClr val="000000"/>
                </a:solidFill>
                <a:latin typeface="Roboto"/>
                <a:ea typeface="Roboto"/>
                <a:cs typeface="Roboto"/>
                <a:sym typeface="Roboto"/>
              </a:rPr>
              <a:t>Oblimin is a more sophisticated oblique rotation method that offers greater flexibility in adjusting the degree of correlation between factors.</a:t>
            </a:r>
          </a:p>
          <a:p>
            <a:pPr algn="l" marL="325092" indent="-162546" lvl="1">
              <a:lnSpc>
                <a:spcPts val="2258"/>
              </a:lnSpc>
              <a:buFont typeface="Arial"/>
              <a:buChar char="•"/>
            </a:pPr>
            <a:r>
              <a:rPr lang="en-US" sz="1505" spc="13">
                <a:solidFill>
                  <a:srgbClr val="000000"/>
                </a:solidFill>
                <a:latin typeface="Roboto"/>
                <a:ea typeface="Roboto"/>
                <a:cs typeface="Roboto"/>
                <a:sym typeface="Roboto"/>
              </a:rPr>
              <a:t>It is part of a family of rotations that includes a parameter (delta) to control the level of correlation allowed between factors.</a:t>
            </a:r>
          </a:p>
          <a:p>
            <a:pPr algn="l" marL="325092" indent="-162546" lvl="1">
              <a:lnSpc>
                <a:spcPts val="2258"/>
              </a:lnSpc>
              <a:buFont typeface="Arial"/>
              <a:buChar char="•"/>
            </a:pPr>
            <a:r>
              <a:rPr lang="en-US" sz="1505" spc="13">
                <a:solidFill>
                  <a:srgbClr val="000000"/>
                </a:solidFill>
                <a:latin typeface="Roboto"/>
                <a:ea typeface="Roboto"/>
                <a:cs typeface="Roboto"/>
                <a:sym typeface="Roboto"/>
              </a:rPr>
              <a:t>Delta Parameter: Delta (Δ) is a key element of Oblimin rotation. It determines the extent of correlation between factors:</a:t>
            </a:r>
          </a:p>
          <a:p>
            <a:pPr algn="l" marL="325092" indent="-162546" lvl="1">
              <a:lnSpc>
                <a:spcPts val="2258"/>
              </a:lnSpc>
              <a:buFont typeface="Arial"/>
              <a:buChar char="•"/>
            </a:pPr>
            <a:r>
              <a:rPr lang="en-US" sz="1505" spc="13">
                <a:solidFill>
                  <a:srgbClr val="000000"/>
                </a:solidFill>
                <a:latin typeface="Roboto"/>
                <a:ea typeface="Roboto"/>
                <a:cs typeface="Roboto"/>
                <a:sym typeface="Roboto"/>
              </a:rPr>
              <a:t>Delta = 0: This makes Oblimin equivalent to Varimax rotation, which assumes that factors are uncorrelated (orthogonal).</a:t>
            </a:r>
          </a:p>
          <a:p>
            <a:pPr algn="l" marL="325092" indent="-162546" lvl="1">
              <a:lnSpc>
                <a:spcPts val="2258"/>
              </a:lnSpc>
              <a:buFont typeface="Arial"/>
              <a:buChar char="•"/>
            </a:pPr>
            <a:r>
              <a:rPr lang="en-US" sz="1505" spc="13">
                <a:solidFill>
                  <a:srgbClr val="000000"/>
                </a:solidFill>
                <a:latin typeface="Roboto"/>
                <a:ea typeface="Roboto"/>
                <a:cs typeface="Roboto"/>
                <a:sym typeface="Roboto"/>
              </a:rPr>
              <a:t>Delta &gt; 0: Encourages factors to be more correlated. Higher values of delta increase the freedom for factors to correlate.</a:t>
            </a:r>
          </a:p>
          <a:p>
            <a:pPr algn="l" marL="325092" indent="-162546" lvl="1">
              <a:lnSpc>
                <a:spcPts val="2258"/>
              </a:lnSpc>
              <a:buFont typeface="Arial"/>
              <a:buChar char="•"/>
            </a:pPr>
            <a:r>
              <a:rPr lang="en-US" sz="1505" spc="13">
                <a:solidFill>
                  <a:srgbClr val="000000"/>
                </a:solidFill>
                <a:latin typeface="Roboto"/>
                <a:ea typeface="Roboto"/>
                <a:cs typeface="Roboto"/>
                <a:sym typeface="Roboto"/>
              </a:rPr>
              <a:t>Delta &lt; 0: Restricts the correlation between factors, making them less likely to be correlated.</a:t>
            </a:r>
          </a:p>
          <a:p>
            <a:pPr algn="l">
              <a:lnSpc>
                <a:spcPts val="1808"/>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8944" y="1170871"/>
            <a:ext cx="17490112" cy="6123127"/>
            <a:chOff x="0" y="0"/>
            <a:chExt cx="17177408" cy="6013652"/>
          </a:xfrm>
        </p:grpSpPr>
        <p:sp>
          <p:nvSpPr>
            <p:cNvPr name="Freeform 3" id="3"/>
            <p:cNvSpPr/>
            <p:nvPr/>
          </p:nvSpPr>
          <p:spPr>
            <a:xfrm flipH="false" flipV="false" rot="0">
              <a:off x="0" y="0"/>
              <a:ext cx="17177285" cy="6013706"/>
            </a:xfrm>
            <a:custGeom>
              <a:avLst/>
              <a:gdLst/>
              <a:ahLst/>
              <a:cxnLst/>
              <a:rect r="r" b="b" t="t" l="l"/>
              <a:pathLst>
                <a:path h="6013706" w="17177285">
                  <a:moveTo>
                    <a:pt x="0" y="1002283"/>
                  </a:moveTo>
                  <a:cubicBezTo>
                    <a:pt x="0" y="448775"/>
                    <a:pt x="859924" y="0"/>
                    <a:pt x="1920534" y="0"/>
                  </a:cubicBezTo>
                  <a:lnTo>
                    <a:pt x="15256751" y="0"/>
                  </a:lnTo>
                  <a:cubicBezTo>
                    <a:pt x="16317361" y="0"/>
                    <a:pt x="17177285" y="448775"/>
                    <a:pt x="17177285" y="1002283"/>
                  </a:cubicBezTo>
                  <a:lnTo>
                    <a:pt x="17177285" y="5011304"/>
                  </a:lnTo>
                  <a:cubicBezTo>
                    <a:pt x="17177285" y="5564812"/>
                    <a:pt x="16317361" y="6013588"/>
                    <a:pt x="15256751" y="6013588"/>
                  </a:cubicBezTo>
                  <a:lnTo>
                    <a:pt x="1920534" y="6013588"/>
                  </a:lnTo>
                  <a:cubicBezTo>
                    <a:pt x="859924" y="6013706"/>
                    <a:pt x="0" y="5564924"/>
                    <a:pt x="0" y="5011304"/>
                  </a:cubicBezTo>
                  <a:close/>
                </a:path>
              </a:pathLst>
            </a:custGeom>
            <a:solidFill>
              <a:srgbClr val="31356E">
                <a:alpha val="12157"/>
              </a:srgbClr>
            </a:solidFill>
          </p:spPr>
        </p:sp>
      </p:grpSp>
      <p:grpSp>
        <p:nvGrpSpPr>
          <p:cNvPr name="Group 4" id="4"/>
          <p:cNvGrpSpPr/>
          <p:nvPr/>
        </p:nvGrpSpPr>
        <p:grpSpPr>
          <a:xfrm rot="0">
            <a:off x="679119" y="105422"/>
            <a:ext cx="2130898" cy="2130898"/>
            <a:chOff x="0" y="0"/>
            <a:chExt cx="2092800" cy="2092800"/>
          </a:xfrm>
        </p:grpSpPr>
        <p:sp>
          <p:nvSpPr>
            <p:cNvPr name="Freeform 5" id="5"/>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A4827"/>
            </a:solidFill>
          </p:spPr>
        </p:sp>
      </p:grpSp>
      <p:sp>
        <p:nvSpPr>
          <p:cNvPr name="TextBox 6" id="6"/>
          <p:cNvSpPr txBox="true"/>
          <p:nvPr/>
        </p:nvSpPr>
        <p:spPr>
          <a:xfrm rot="0">
            <a:off x="712907" y="293350"/>
            <a:ext cx="16276350" cy="714375"/>
          </a:xfrm>
          <a:prstGeom prst="rect">
            <a:avLst/>
          </a:prstGeom>
        </p:spPr>
        <p:txBody>
          <a:bodyPr anchor="t" rtlCol="false" tIns="0" lIns="0" bIns="0" rIns="0">
            <a:spAutoFit/>
          </a:bodyPr>
          <a:lstStyle/>
          <a:p>
            <a:pPr algn="ctr">
              <a:lnSpc>
                <a:spcPts val="5400"/>
              </a:lnSpc>
            </a:pPr>
            <a:r>
              <a:rPr lang="en-US" sz="4500">
                <a:solidFill>
                  <a:srgbClr val="000000"/>
                </a:solidFill>
                <a:latin typeface="Arimo Bold"/>
                <a:ea typeface="Arimo Bold"/>
                <a:cs typeface="Arimo Bold"/>
                <a:sym typeface="Arimo Bold"/>
              </a:rPr>
              <a:t>5-Interpret and Label the Factors</a:t>
            </a:r>
          </a:p>
        </p:txBody>
      </p:sp>
      <p:sp>
        <p:nvSpPr>
          <p:cNvPr name="TextBox 7" id="7"/>
          <p:cNvSpPr txBox="true"/>
          <p:nvPr/>
        </p:nvSpPr>
        <p:spPr>
          <a:xfrm rot="0">
            <a:off x="712907" y="2207282"/>
            <a:ext cx="17209937" cy="4916805"/>
          </a:xfrm>
          <a:prstGeom prst="rect">
            <a:avLst/>
          </a:prstGeom>
        </p:spPr>
        <p:txBody>
          <a:bodyPr anchor="t" rtlCol="false" tIns="0" lIns="0" bIns="0" rIns="0">
            <a:spAutoFit/>
          </a:bodyPr>
          <a:lstStyle/>
          <a:p>
            <a:pPr algn="l" marL="364617" indent="-182308" lvl="1">
              <a:lnSpc>
                <a:spcPts val="2835"/>
              </a:lnSpc>
              <a:buFont typeface="Arial"/>
              <a:buChar char="•"/>
            </a:pPr>
            <a:r>
              <a:rPr lang="en-US" sz="1500" spc="13">
                <a:solidFill>
                  <a:srgbClr val="000000"/>
                </a:solidFill>
                <a:latin typeface="Roboto"/>
                <a:ea typeface="Roboto"/>
                <a:cs typeface="Roboto"/>
                <a:sym typeface="Roboto"/>
              </a:rPr>
              <a:t>interpreting and labeling factors after a rotation (whether Varimax or Promax) involves examining the factor loadings and identifying patterns in the variables that load highly on each factor.</a:t>
            </a:r>
            <a:r>
              <a:rPr lang="en-US" sz="1500" spc="13">
                <a:solidFill>
                  <a:srgbClr val="000000"/>
                </a:solidFill>
                <a:latin typeface="Roboto"/>
                <a:ea typeface="Roboto"/>
                <a:cs typeface="Roboto"/>
                <a:sym typeface="Roboto"/>
              </a:rPr>
              <a:t> </a:t>
            </a:r>
          </a:p>
          <a:p>
            <a:pPr algn="l" marL="364617" indent="-182308" lvl="1">
              <a:lnSpc>
                <a:spcPts val="2835"/>
              </a:lnSpc>
              <a:buFont typeface="Arial"/>
              <a:buChar char="•"/>
            </a:pPr>
            <a:r>
              <a:rPr lang="en-US" sz="1500" spc="13">
                <a:solidFill>
                  <a:srgbClr val="000000"/>
                </a:solidFill>
                <a:latin typeface="Roboto"/>
                <a:ea typeface="Roboto"/>
                <a:cs typeface="Roboto"/>
                <a:sym typeface="Roboto"/>
              </a:rPr>
              <a:t>Step 1: Examine Factor Loadings</a:t>
            </a:r>
          </a:p>
          <a:p>
            <a:pPr algn="l">
              <a:lnSpc>
                <a:spcPts val="2835"/>
              </a:lnSpc>
            </a:pPr>
            <a:r>
              <a:rPr lang="en-US" sz="1500" spc="13">
                <a:solidFill>
                  <a:srgbClr val="000000"/>
                </a:solidFill>
                <a:latin typeface="Roboto"/>
                <a:ea typeface="Roboto"/>
                <a:cs typeface="Roboto"/>
                <a:sym typeface="Roboto"/>
              </a:rPr>
              <a:t>         - </a:t>
            </a:r>
            <a:r>
              <a:rPr lang="en-US" sz="1500" spc="13">
                <a:solidFill>
                  <a:srgbClr val="000000"/>
                </a:solidFill>
                <a:latin typeface="Roboto"/>
                <a:ea typeface="Roboto"/>
                <a:cs typeface="Roboto"/>
                <a:sym typeface="Roboto"/>
              </a:rPr>
              <a:t>After performing a factor rotation (e.g., Varimax, Promax, Oblimin), you'll have a rotated factor matrix, which shows the loadings of each variable on the extracted factors. These loadings indicate   </a:t>
            </a:r>
          </a:p>
          <a:p>
            <a:pPr algn="l">
              <a:lnSpc>
                <a:spcPts val="2835"/>
              </a:lnSpc>
            </a:pPr>
            <a:r>
              <a:rPr lang="en-US" sz="1500" spc="13">
                <a:solidFill>
                  <a:srgbClr val="000000"/>
                </a:solidFill>
                <a:latin typeface="Roboto"/>
                <a:ea typeface="Roboto"/>
                <a:cs typeface="Roboto"/>
                <a:sym typeface="Roboto"/>
              </a:rPr>
              <a:t>           </a:t>
            </a:r>
            <a:r>
              <a:rPr lang="en-US" sz="1500" spc="13">
                <a:solidFill>
                  <a:srgbClr val="000000"/>
                </a:solidFill>
                <a:latin typeface="Roboto"/>
                <a:ea typeface="Roboto"/>
                <a:cs typeface="Roboto"/>
                <a:sym typeface="Roboto"/>
              </a:rPr>
              <a:t>how strongly each variable is associated with each factor.</a:t>
            </a:r>
          </a:p>
          <a:p>
            <a:pPr algn="l">
              <a:lnSpc>
                <a:spcPts val="2835"/>
              </a:lnSpc>
            </a:pPr>
            <a:r>
              <a:rPr lang="en-US" sz="1500" spc="13">
                <a:solidFill>
                  <a:srgbClr val="000000"/>
                </a:solidFill>
                <a:latin typeface="Roboto"/>
                <a:ea typeface="Roboto"/>
                <a:cs typeface="Roboto"/>
                <a:sym typeface="Roboto"/>
              </a:rPr>
              <a:t>        - </a:t>
            </a:r>
            <a:r>
              <a:rPr lang="en-US" sz="1500" spc="13">
                <a:solidFill>
                  <a:srgbClr val="000000"/>
                </a:solidFill>
                <a:latin typeface="Roboto"/>
                <a:ea typeface="Roboto"/>
                <a:cs typeface="Roboto"/>
                <a:sym typeface="Roboto"/>
              </a:rPr>
              <a:t>High Loadings: Focus on the variables that have high loadings (typically greater than 0.4 or 0.5) on a particular factor. These variables are most strongly associated with that factor.</a:t>
            </a:r>
          </a:p>
          <a:p>
            <a:pPr algn="l">
              <a:lnSpc>
                <a:spcPts val="2835"/>
              </a:lnSpc>
            </a:pPr>
            <a:r>
              <a:rPr lang="en-US" sz="1500">
                <a:solidFill>
                  <a:srgbClr val="000000"/>
                </a:solidFill>
                <a:latin typeface="Roboto"/>
                <a:ea typeface="Roboto"/>
                <a:cs typeface="Roboto"/>
                <a:sym typeface="Roboto"/>
              </a:rPr>
              <a:t>        - </a:t>
            </a:r>
            <a:r>
              <a:rPr lang="en-US" sz="1500">
                <a:solidFill>
                  <a:srgbClr val="000000"/>
                </a:solidFill>
                <a:latin typeface="Roboto"/>
                <a:ea typeface="Roboto"/>
                <a:cs typeface="Roboto"/>
                <a:sym typeface="Roboto"/>
              </a:rPr>
              <a:t>Low Loadings: Variables with low loadings on a factor are less related to that factor and may not be as relevant</a:t>
            </a:r>
          </a:p>
          <a:p>
            <a:pPr algn="l" marL="364617" indent="-182308" lvl="1">
              <a:lnSpc>
                <a:spcPts val="2835"/>
              </a:lnSpc>
              <a:buFont typeface="Arial"/>
              <a:buChar char="•"/>
            </a:pPr>
            <a:r>
              <a:rPr lang="en-US" sz="1500">
                <a:solidFill>
                  <a:srgbClr val="000000"/>
                </a:solidFill>
                <a:latin typeface="Roboto"/>
                <a:ea typeface="Roboto"/>
                <a:cs typeface="Roboto"/>
                <a:sym typeface="Roboto"/>
              </a:rPr>
              <a:t>Step 2: Identify Variables with High Loadings on Each Factor</a:t>
            </a:r>
          </a:p>
          <a:p>
            <a:pPr algn="l">
              <a:lnSpc>
                <a:spcPts val="2835"/>
              </a:lnSpc>
            </a:pPr>
            <a:r>
              <a:rPr lang="en-US" sz="1500">
                <a:solidFill>
                  <a:srgbClr val="000000"/>
                </a:solidFill>
                <a:latin typeface="Roboto"/>
                <a:ea typeface="Roboto"/>
                <a:cs typeface="Roboto"/>
                <a:sym typeface="Roboto"/>
              </a:rPr>
              <a:t>       - </a:t>
            </a:r>
            <a:r>
              <a:rPr lang="en-US" sz="1500">
                <a:solidFill>
                  <a:srgbClr val="000000"/>
                </a:solidFill>
                <a:latin typeface="Roboto"/>
                <a:ea typeface="Roboto"/>
                <a:cs typeface="Roboto"/>
                <a:sym typeface="Roboto"/>
              </a:rPr>
              <a:t>For Factor 1, Variables 1, 2, and 3 have high loadings (above 0.6). These variables contribute more to Factor 1.</a:t>
            </a:r>
          </a:p>
          <a:p>
            <a:pPr algn="l">
              <a:lnSpc>
                <a:spcPts val="2835"/>
              </a:lnSpc>
            </a:pPr>
            <a:r>
              <a:rPr lang="en-US" sz="1500">
                <a:solidFill>
                  <a:srgbClr val="000000"/>
                </a:solidFill>
                <a:latin typeface="Roboto"/>
                <a:ea typeface="Roboto"/>
                <a:cs typeface="Roboto"/>
                <a:sym typeface="Roboto"/>
              </a:rPr>
              <a:t>       - </a:t>
            </a:r>
            <a:r>
              <a:rPr lang="en-US" sz="1500">
                <a:solidFill>
                  <a:srgbClr val="000000"/>
                </a:solidFill>
                <a:latin typeface="Roboto"/>
                <a:ea typeface="Roboto"/>
                <a:cs typeface="Roboto"/>
                <a:sym typeface="Roboto"/>
              </a:rPr>
              <a:t>For Factor 2, Variables 4, 5, and 6 have high loadings (above 0.6). These variables contribute more to Factor 2. </a:t>
            </a:r>
          </a:p>
          <a:p>
            <a:pPr algn="l" marL="323850" indent="-161925" lvl="1">
              <a:lnSpc>
                <a:spcPts val="2835"/>
              </a:lnSpc>
              <a:buFont typeface="Arial"/>
              <a:buChar char="•"/>
            </a:pPr>
            <a:r>
              <a:rPr lang="en-US" sz="1500">
                <a:solidFill>
                  <a:srgbClr val="000000"/>
                </a:solidFill>
                <a:latin typeface="Roboto"/>
                <a:ea typeface="Roboto"/>
                <a:cs typeface="Roboto"/>
                <a:sym typeface="Roboto"/>
              </a:rPr>
              <a:t>Step 3 :</a:t>
            </a:r>
            <a:r>
              <a:rPr lang="en-US" sz="1500">
                <a:solidFill>
                  <a:srgbClr val="000000"/>
                </a:solidFill>
                <a:latin typeface="Roboto"/>
                <a:ea typeface="Roboto"/>
                <a:cs typeface="Roboto"/>
                <a:sym typeface="Roboto"/>
              </a:rPr>
              <a:t>Identify Common Themes:</a:t>
            </a:r>
          </a:p>
          <a:p>
            <a:pPr algn="l">
              <a:lnSpc>
                <a:spcPts val="2835"/>
              </a:lnSpc>
            </a:pPr>
            <a:r>
              <a:rPr lang="en-US" sz="1500">
                <a:solidFill>
                  <a:srgbClr val="000000"/>
                </a:solidFill>
                <a:latin typeface="Roboto"/>
                <a:ea typeface="Roboto"/>
                <a:cs typeface="Roboto"/>
                <a:sym typeface="Roboto"/>
              </a:rPr>
              <a:t>      - Look for common themes among the high-loading variables to determine what each factor represents.</a:t>
            </a:r>
          </a:p>
          <a:p>
            <a:pPr algn="l" marL="323850" indent="-161925" lvl="1">
              <a:lnSpc>
                <a:spcPts val="2835"/>
              </a:lnSpc>
              <a:buFont typeface="Arial"/>
              <a:buChar char="•"/>
            </a:pPr>
            <a:r>
              <a:rPr lang="en-US" sz="1500">
                <a:solidFill>
                  <a:srgbClr val="000000"/>
                </a:solidFill>
                <a:latin typeface="Roboto"/>
                <a:ea typeface="Roboto"/>
                <a:cs typeface="Roboto"/>
                <a:sym typeface="Roboto"/>
              </a:rPr>
              <a:t>Step 4 :</a:t>
            </a:r>
            <a:r>
              <a:rPr lang="en-US" sz="1500">
                <a:solidFill>
                  <a:srgbClr val="000000"/>
                </a:solidFill>
                <a:latin typeface="Roboto"/>
                <a:ea typeface="Roboto"/>
                <a:cs typeface="Roboto"/>
                <a:sym typeface="Roboto"/>
              </a:rPr>
              <a:t>Assign Meaningful Labels</a:t>
            </a:r>
          </a:p>
          <a:p>
            <a:pPr algn="l">
              <a:lnSpc>
                <a:spcPts val="2835"/>
              </a:lnSpc>
            </a:pPr>
            <a:r>
              <a:rPr lang="en-US" sz="1500">
                <a:solidFill>
                  <a:srgbClr val="000000"/>
                </a:solidFill>
                <a:latin typeface="Roboto"/>
                <a:ea typeface="Roboto"/>
                <a:cs typeface="Roboto"/>
                <a:sym typeface="Roboto"/>
              </a:rPr>
              <a:t>     - </a:t>
            </a:r>
            <a:r>
              <a:rPr lang="en-US" sz="1500">
                <a:solidFill>
                  <a:srgbClr val="000000"/>
                </a:solidFill>
                <a:latin typeface="Roboto"/>
                <a:ea typeface="Roboto"/>
                <a:cs typeface="Roboto"/>
                <a:sym typeface="Roboto"/>
              </a:rPr>
              <a:t>Based on the identified themes, assign concise and descriptive labels that accurately reflect the underlying constructs of each factor.</a:t>
            </a:r>
          </a:p>
          <a:p>
            <a:pPr algn="l">
              <a:lnSpc>
                <a:spcPts val="2835"/>
              </a:lnSpc>
            </a:pPr>
          </a:p>
        </p:txBody>
      </p:sp>
      <p:sp>
        <p:nvSpPr>
          <p:cNvPr name="Freeform 8" id="8"/>
          <p:cNvSpPr/>
          <p:nvPr/>
        </p:nvSpPr>
        <p:spPr>
          <a:xfrm flipH="false" flipV="false" rot="5400000">
            <a:off x="1097768" y="557657"/>
            <a:ext cx="1244108" cy="1267944"/>
          </a:xfrm>
          <a:custGeom>
            <a:avLst/>
            <a:gdLst/>
            <a:ahLst/>
            <a:cxnLst/>
            <a:rect r="r" b="b" t="t" l="l"/>
            <a:pathLst>
              <a:path h="1267944" w="1244108">
                <a:moveTo>
                  <a:pt x="0" y="0"/>
                </a:moveTo>
                <a:lnTo>
                  <a:pt x="1244108" y="0"/>
                </a:lnTo>
                <a:lnTo>
                  <a:pt x="1244108" y="1267944"/>
                </a:lnTo>
                <a:lnTo>
                  <a:pt x="0" y="126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522555" y="7616538"/>
            <a:ext cx="17233099" cy="2313644"/>
            <a:chOff x="0" y="0"/>
            <a:chExt cx="22977465" cy="3084859"/>
          </a:xfrm>
        </p:grpSpPr>
        <p:sp>
          <p:nvSpPr>
            <p:cNvPr name="Freeform 10" id="10"/>
            <p:cNvSpPr/>
            <p:nvPr/>
          </p:nvSpPr>
          <p:spPr>
            <a:xfrm flipH="false" flipV="false" rot="0">
              <a:off x="0" y="0"/>
              <a:ext cx="22977373" cy="3084859"/>
            </a:xfrm>
            <a:custGeom>
              <a:avLst/>
              <a:gdLst/>
              <a:ahLst/>
              <a:cxnLst/>
              <a:rect r="r" b="b" t="t" l="l"/>
              <a:pathLst>
                <a:path h="3084859" w="22977373">
                  <a:moveTo>
                    <a:pt x="0" y="469435"/>
                  </a:moveTo>
                  <a:cubicBezTo>
                    <a:pt x="0" y="210156"/>
                    <a:pt x="1548377" y="0"/>
                    <a:pt x="3458680" y="0"/>
                  </a:cubicBezTo>
                  <a:lnTo>
                    <a:pt x="19518692" y="0"/>
                  </a:lnTo>
                  <a:cubicBezTo>
                    <a:pt x="21428994" y="0"/>
                    <a:pt x="22977373" y="210156"/>
                    <a:pt x="22977373" y="469435"/>
                  </a:cubicBezTo>
                  <a:lnTo>
                    <a:pt x="22977373" y="2615424"/>
                  </a:lnTo>
                  <a:cubicBezTo>
                    <a:pt x="22977373" y="2874703"/>
                    <a:pt x="21428994" y="3084859"/>
                    <a:pt x="19518692" y="3084859"/>
                  </a:cubicBezTo>
                  <a:lnTo>
                    <a:pt x="3458680" y="3084859"/>
                  </a:lnTo>
                  <a:cubicBezTo>
                    <a:pt x="1548377" y="3084859"/>
                    <a:pt x="0" y="2874703"/>
                    <a:pt x="0" y="2615424"/>
                  </a:cubicBezTo>
                  <a:close/>
                </a:path>
              </a:pathLst>
            </a:custGeom>
            <a:solidFill>
              <a:srgbClr val="26EAB8">
                <a:alpha val="12157"/>
              </a:srgbClr>
            </a:solidFill>
          </p:spPr>
        </p:sp>
      </p:grpSp>
      <p:sp>
        <p:nvSpPr>
          <p:cNvPr name="TextBox 11" id="11"/>
          <p:cNvSpPr txBox="true"/>
          <p:nvPr/>
        </p:nvSpPr>
        <p:spPr>
          <a:xfrm rot="0">
            <a:off x="912629" y="7978468"/>
            <a:ext cx="6970181" cy="514350"/>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Conclusion :</a:t>
            </a:r>
          </a:p>
        </p:txBody>
      </p:sp>
      <p:sp>
        <p:nvSpPr>
          <p:cNvPr name="TextBox 12" id="12"/>
          <p:cNvSpPr txBox="true"/>
          <p:nvPr/>
        </p:nvSpPr>
        <p:spPr>
          <a:xfrm rot="0">
            <a:off x="731957" y="8502343"/>
            <a:ext cx="17672251" cy="1332864"/>
          </a:xfrm>
          <a:prstGeom prst="rect">
            <a:avLst/>
          </a:prstGeom>
        </p:spPr>
        <p:txBody>
          <a:bodyPr anchor="t" rtlCol="false" tIns="0" lIns="0" bIns="0" rIns="0">
            <a:spAutoFit/>
          </a:bodyPr>
          <a:lstStyle/>
          <a:p>
            <a:pPr algn="l" marL="410214" indent="-205107" lvl="1">
              <a:lnSpc>
                <a:spcPts val="2660"/>
              </a:lnSpc>
              <a:buFont typeface="Arial"/>
              <a:buChar char="•"/>
            </a:pPr>
            <a:r>
              <a:rPr lang="en-US" sz="1900">
                <a:solidFill>
                  <a:srgbClr val="000000"/>
                </a:solidFill>
                <a:latin typeface="Roboto Bold"/>
                <a:ea typeface="Roboto Bold"/>
                <a:cs typeface="Roboto Bold"/>
                <a:sym typeface="Roboto Bold"/>
              </a:rPr>
              <a:t>Exami</a:t>
            </a:r>
            <a:r>
              <a:rPr lang="en-US" sz="1900">
                <a:solidFill>
                  <a:srgbClr val="000000"/>
                </a:solidFill>
                <a:latin typeface="Roboto Bold"/>
                <a:ea typeface="Roboto Bold"/>
                <a:cs typeface="Roboto Bold"/>
                <a:sym typeface="Roboto Bold"/>
              </a:rPr>
              <a:t>ne the factor loadings</a:t>
            </a:r>
            <a:r>
              <a:rPr lang="en-US" sz="1900">
                <a:solidFill>
                  <a:srgbClr val="000000"/>
                </a:solidFill>
                <a:latin typeface="Roboto"/>
                <a:ea typeface="Roboto"/>
                <a:cs typeface="Roboto"/>
                <a:sym typeface="Roboto"/>
              </a:rPr>
              <a:t> to identify </a:t>
            </a:r>
            <a:r>
              <a:rPr lang="en-US" sz="1900">
                <a:solidFill>
                  <a:srgbClr val="000000"/>
                </a:solidFill>
                <a:latin typeface="Roboto"/>
                <a:ea typeface="Roboto"/>
                <a:cs typeface="Roboto"/>
                <a:sym typeface="Roboto"/>
              </a:rPr>
              <a:t>w</a:t>
            </a:r>
            <a:r>
              <a:rPr lang="en-US" sz="1900">
                <a:solidFill>
                  <a:srgbClr val="000000"/>
                </a:solidFill>
                <a:latin typeface="Roboto"/>
                <a:ea typeface="Roboto"/>
                <a:cs typeface="Roboto"/>
                <a:sym typeface="Roboto"/>
              </a:rPr>
              <a:t>hi</a:t>
            </a:r>
            <a:r>
              <a:rPr lang="en-US" sz="1900">
                <a:solidFill>
                  <a:srgbClr val="000000"/>
                </a:solidFill>
                <a:latin typeface="Roboto"/>
                <a:ea typeface="Roboto"/>
                <a:cs typeface="Roboto"/>
                <a:sym typeface="Roboto"/>
              </a:rPr>
              <a:t>ch</a:t>
            </a:r>
            <a:r>
              <a:rPr lang="en-US" sz="1900">
                <a:solidFill>
                  <a:srgbClr val="000000"/>
                </a:solidFill>
                <a:latin typeface="Roboto"/>
                <a:ea typeface="Roboto"/>
                <a:cs typeface="Roboto"/>
                <a:sym typeface="Roboto"/>
              </a:rPr>
              <a:t> </a:t>
            </a:r>
            <a:r>
              <a:rPr lang="en-US" sz="1900">
                <a:solidFill>
                  <a:srgbClr val="000000"/>
                </a:solidFill>
                <a:latin typeface="Roboto"/>
                <a:ea typeface="Roboto"/>
                <a:cs typeface="Roboto"/>
                <a:sym typeface="Roboto"/>
              </a:rPr>
              <a:t>v</a:t>
            </a:r>
            <a:r>
              <a:rPr lang="en-US" sz="1900">
                <a:solidFill>
                  <a:srgbClr val="000000"/>
                </a:solidFill>
                <a:latin typeface="Roboto"/>
                <a:ea typeface="Roboto"/>
                <a:cs typeface="Roboto"/>
                <a:sym typeface="Roboto"/>
              </a:rPr>
              <a:t>aria</a:t>
            </a:r>
            <a:r>
              <a:rPr lang="en-US" sz="1900">
                <a:solidFill>
                  <a:srgbClr val="000000"/>
                </a:solidFill>
                <a:latin typeface="Roboto"/>
                <a:ea typeface="Roboto"/>
                <a:cs typeface="Roboto"/>
                <a:sym typeface="Roboto"/>
              </a:rPr>
              <a:t>b</a:t>
            </a:r>
            <a:r>
              <a:rPr lang="en-US" sz="1900">
                <a:solidFill>
                  <a:srgbClr val="000000"/>
                </a:solidFill>
                <a:latin typeface="Roboto"/>
                <a:ea typeface="Roboto"/>
                <a:cs typeface="Roboto"/>
                <a:sym typeface="Roboto"/>
              </a:rPr>
              <a:t>les </a:t>
            </a:r>
            <a:r>
              <a:rPr lang="en-US" sz="1900">
                <a:solidFill>
                  <a:srgbClr val="000000"/>
                </a:solidFill>
                <a:latin typeface="Roboto"/>
                <a:ea typeface="Roboto"/>
                <a:cs typeface="Roboto"/>
                <a:sym typeface="Roboto"/>
              </a:rPr>
              <a:t>str</a:t>
            </a:r>
            <a:r>
              <a:rPr lang="en-US" sz="1900">
                <a:solidFill>
                  <a:srgbClr val="000000"/>
                </a:solidFill>
                <a:latin typeface="Roboto"/>
                <a:ea typeface="Roboto"/>
                <a:cs typeface="Roboto"/>
                <a:sym typeface="Roboto"/>
              </a:rPr>
              <a:t>o</a:t>
            </a:r>
            <a:r>
              <a:rPr lang="en-US" sz="1900">
                <a:solidFill>
                  <a:srgbClr val="000000"/>
                </a:solidFill>
                <a:latin typeface="Roboto"/>
                <a:ea typeface="Roboto"/>
                <a:cs typeface="Roboto"/>
                <a:sym typeface="Roboto"/>
              </a:rPr>
              <a:t>ngly</a:t>
            </a:r>
            <a:r>
              <a:rPr lang="en-US" sz="1900">
                <a:solidFill>
                  <a:srgbClr val="000000"/>
                </a:solidFill>
                <a:latin typeface="Roboto"/>
                <a:ea typeface="Roboto"/>
                <a:cs typeface="Roboto"/>
                <a:sym typeface="Roboto"/>
              </a:rPr>
              <a:t> a</a:t>
            </a:r>
            <a:r>
              <a:rPr lang="en-US" sz="1900">
                <a:solidFill>
                  <a:srgbClr val="000000"/>
                </a:solidFill>
                <a:latin typeface="Roboto"/>
                <a:ea typeface="Roboto"/>
                <a:cs typeface="Roboto"/>
                <a:sym typeface="Roboto"/>
              </a:rPr>
              <a:t>ssocia</a:t>
            </a:r>
            <a:r>
              <a:rPr lang="en-US" sz="1900">
                <a:solidFill>
                  <a:srgbClr val="000000"/>
                </a:solidFill>
                <a:latin typeface="Roboto"/>
                <a:ea typeface="Roboto"/>
                <a:cs typeface="Roboto"/>
                <a:sym typeface="Roboto"/>
              </a:rPr>
              <a:t>t</a:t>
            </a:r>
            <a:r>
              <a:rPr lang="en-US" sz="1900">
                <a:solidFill>
                  <a:srgbClr val="000000"/>
                </a:solidFill>
                <a:latin typeface="Roboto"/>
                <a:ea typeface="Roboto"/>
                <a:cs typeface="Roboto"/>
                <a:sym typeface="Roboto"/>
              </a:rPr>
              <a:t>e</a:t>
            </a:r>
            <a:r>
              <a:rPr lang="en-US" sz="1900">
                <a:solidFill>
                  <a:srgbClr val="000000"/>
                </a:solidFill>
                <a:latin typeface="Roboto"/>
                <a:ea typeface="Roboto"/>
                <a:cs typeface="Roboto"/>
                <a:sym typeface="Roboto"/>
              </a:rPr>
              <a:t> </a:t>
            </a:r>
            <a:r>
              <a:rPr lang="en-US" sz="1900">
                <a:solidFill>
                  <a:srgbClr val="000000"/>
                </a:solidFill>
                <a:latin typeface="Roboto"/>
                <a:ea typeface="Roboto"/>
                <a:cs typeface="Roboto"/>
                <a:sym typeface="Roboto"/>
              </a:rPr>
              <a:t>wi</a:t>
            </a:r>
            <a:r>
              <a:rPr lang="en-US" sz="1900">
                <a:solidFill>
                  <a:srgbClr val="000000"/>
                </a:solidFill>
                <a:latin typeface="Roboto"/>
                <a:ea typeface="Roboto"/>
                <a:cs typeface="Roboto"/>
                <a:sym typeface="Roboto"/>
              </a:rPr>
              <a:t>th ea</a:t>
            </a:r>
            <a:r>
              <a:rPr lang="en-US" sz="1900">
                <a:solidFill>
                  <a:srgbClr val="000000"/>
                </a:solidFill>
                <a:latin typeface="Roboto"/>
                <a:ea typeface="Roboto"/>
                <a:cs typeface="Roboto"/>
                <a:sym typeface="Roboto"/>
              </a:rPr>
              <a:t>ch</a:t>
            </a:r>
            <a:r>
              <a:rPr lang="en-US" sz="1900">
                <a:solidFill>
                  <a:srgbClr val="000000"/>
                </a:solidFill>
                <a:latin typeface="Roboto"/>
                <a:ea typeface="Roboto"/>
                <a:cs typeface="Roboto"/>
                <a:sym typeface="Roboto"/>
              </a:rPr>
              <a:t> </a:t>
            </a:r>
            <a:r>
              <a:rPr lang="en-US" sz="1900">
                <a:solidFill>
                  <a:srgbClr val="000000"/>
                </a:solidFill>
                <a:latin typeface="Roboto"/>
                <a:ea typeface="Roboto"/>
                <a:cs typeface="Roboto"/>
                <a:sym typeface="Roboto"/>
              </a:rPr>
              <a:t>fac</a:t>
            </a:r>
            <a:r>
              <a:rPr lang="en-US" sz="1900">
                <a:solidFill>
                  <a:srgbClr val="000000"/>
                </a:solidFill>
                <a:latin typeface="Roboto"/>
                <a:ea typeface="Roboto"/>
                <a:cs typeface="Roboto"/>
                <a:sym typeface="Roboto"/>
              </a:rPr>
              <a:t>to</a:t>
            </a:r>
            <a:r>
              <a:rPr lang="en-US" sz="1900">
                <a:solidFill>
                  <a:srgbClr val="000000"/>
                </a:solidFill>
                <a:latin typeface="Roboto"/>
                <a:ea typeface="Roboto"/>
                <a:cs typeface="Roboto"/>
                <a:sym typeface="Roboto"/>
              </a:rPr>
              <a:t>r.</a:t>
            </a:r>
          </a:p>
          <a:p>
            <a:pPr algn="l" marL="410214" indent="-205107" lvl="1">
              <a:lnSpc>
                <a:spcPts val="2660"/>
              </a:lnSpc>
              <a:buFont typeface="Arial"/>
              <a:buChar char="•"/>
            </a:pPr>
            <a:r>
              <a:rPr lang="en-US" sz="1900">
                <a:solidFill>
                  <a:srgbClr val="000000"/>
                </a:solidFill>
                <a:latin typeface="Roboto Bold"/>
                <a:ea typeface="Roboto Bold"/>
                <a:cs typeface="Roboto Bold"/>
                <a:sym typeface="Roboto Bold"/>
              </a:rPr>
              <a:t>Identify common themes</a:t>
            </a:r>
            <a:r>
              <a:rPr lang="en-US" sz="1900">
                <a:solidFill>
                  <a:srgbClr val="000000"/>
                </a:solidFill>
                <a:latin typeface="Roboto"/>
                <a:ea typeface="Roboto"/>
                <a:cs typeface="Roboto"/>
                <a:sym typeface="Roboto"/>
              </a:rPr>
              <a:t> </a:t>
            </a:r>
            <a:r>
              <a:rPr lang="en-US" sz="1900">
                <a:solidFill>
                  <a:srgbClr val="000000"/>
                </a:solidFill>
                <a:latin typeface="Roboto"/>
                <a:ea typeface="Roboto"/>
                <a:cs typeface="Roboto"/>
                <a:sym typeface="Roboto"/>
              </a:rPr>
              <a:t>a</a:t>
            </a:r>
            <a:r>
              <a:rPr lang="en-US" sz="1900">
                <a:solidFill>
                  <a:srgbClr val="000000"/>
                </a:solidFill>
                <a:latin typeface="Roboto"/>
                <a:ea typeface="Roboto"/>
                <a:cs typeface="Roboto"/>
                <a:sym typeface="Roboto"/>
              </a:rPr>
              <a:t>mo</a:t>
            </a:r>
            <a:r>
              <a:rPr lang="en-US" sz="1900">
                <a:solidFill>
                  <a:srgbClr val="000000"/>
                </a:solidFill>
                <a:latin typeface="Roboto"/>
                <a:ea typeface="Roboto"/>
                <a:cs typeface="Roboto"/>
                <a:sym typeface="Roboto"/>
              </a:rPr>
              <a:t>n</a:t>
            </a:r>
            <a:r>
              <a:rPr lang="en-US" sz="1900">
                <a:solidFill>
                  <a:srgbClr val="000000"/>
                </a:solidFill>
                <a:latin typeface="Roboto"/>
                <a:ea typeface="Roboto"/>
                <a:cs typeface="Roboto"/>
                <a:sym typeface="Roboto"/>
              </a:rPr>
              <a:t>g the</a:t>
            </a:r>
            <a:r>
              <a:rPr lang="en-US" sz="1900">
                <a:solidFill>
                  <a:srgbClr val="000000"/>
                </a:solidFill>
                <a:latin typeface="Roboto"/>
                <a:ea typeface="Roboto"/>
                <a:cs typeface="Roboto"/>
                <a:sym typeface="Roboto"/>
              </a:rPr>
              <a:t> </a:t>
            </a:r>
            <a:r>
              <a:rPr lang="en-US" sz="1900">
                <a:solidFill>
                  <a:srgbClr val="000000"/>
                </a:solidFill>
                <a:latin typeface="Roboto"/>
                <a:ea typeface="Roboto"/>
                <a:cs typeface="Roboto"/>
                <a:sym typeface="Roboto"/>
              </a:rPr>
              <a:t>v</a:t>
            </a:r>
            <a:r>
              <a:rPr lang="en-US" sz="1900">
                <a:solidFill>
                  <a:srgbClr val="000000"/>
                </a:solidFill>
                <a:latin typeface="Roboto"/>
                <a:ea typeface="Roboto"/>
                <a:cs typeface="Roboto"/>
                <a:sym typeface="Roboto"/>
              </a:rPr>
              <a:t>ar</a:t>
            </a:r>
            <a:r>
              <a:rPr lang="en-US" sz="1900">
                <a:solidFill>
                  <a:srgbClr val="000000"/>
                </a:solidFill>
                <a:latin typeface="Roboto"/>
                <a:ea typeface="Roboto"/>
                <a:cs typeface="Roboto"/>
                <a:sym typeface="Roboto"/>
              </a:rPr>
              <a:t>iable</a:t>
            </a:r>
            <a:r>
              <a:rPr lang="en-US" sz="1900">
                <a:solidFill>
                  <a:srgbClr val="000000"/>
                </a:solidFill>
                <a:latin typeface="Roboto"/>
                <a:ea typeface="Roboto"/>
                <a:cs typeface="Roboto"/>
                <a:sym typeface="Roboto"/>
              </a:rPr>
              <a:t>s </a:t>
            </a:r>
            <a:r>
              <a:rPr lang="en-US" sz="1900">
                <a:solidFill>
                  <a:srgbClr val="000000"/>
                </a:solidFill>
                <a:latin typeface="Roboto"/>
                <a:ea typeface="Roboto"/>
                <a:cs typeface="Roboto"/>
                <a:sym typeface="Roboto"/>
              </a:rPr>
              <a:t>wi</a:t>
            </a:r>
            <a:r>
              <a:rPr lang="en-US" sz="1900">
                <a:solidFill>
                  <a:srgbClr val="000000"/>
                </a:solidFill>
                <a:latin typeface="Roboto"/>
                <a:ea typeface="Roboto"/>
                <a:cs typeface="Roboto"/>
                <a:sym typeface="Roboto"/>
              </a:rPr>
              <a:t>t</a:t>
            </a:r>
            <a:r>
              <a:rPr lang="en-US" sz="1900">
                <a:solidFill>
                  <a:srgbClr val="000000"/>
                </a:solidFill>
                <a:latin typeface="Roboto"/>
                <a:ea typeface="Roboto"/>
                <a:cs typeface="Roboto"/>
                <a:sym typeface="Roboto"/>
              </a:rPr>
              <a:t>h</a:t>
            </a:r>
            <a:r>
              <a:rPr lang="en-US" sz="1900">
                <a:solidFill>
                  <a:srgbClr val="000000"/>
                </a:solidFill>
                <a:latin typeface="Roboto"/>
                <a:ea typeface="Roboto"/>
                <a:cs typeface="Roboto"/>
                <a:sym typeface="Roboto"/>
              </a:rPr>
              <a:t> </a:t>
            </a:r>
            <a:r>
              <a:rPr lang="en-US" sz="1900">
                <a:solidFill>
                  <a:srgbClr val="000000"/>
                </a:solidFill>
                <a:latin typeface="Roboto"/>
                <a:ea typeface="Roboto"/>
                <a:cs typeface="Roboto"/>
                <a:sym typeface="Roboto"/>
              </a:rPr>
              <a:t>high</a:t>
            </a:r>
            <a:r>
              <a:rPr lang="en-US" sz="1900">
                <a:solidFill>
                  <a:srgbClr val="000000"/>
                </a:solidFill>
                <a:latin typeface="Roboto"/>
                <a:ea typeface="Roboto"/>
                <a:cs typeface="Roboto"/>
                <a:sym typeface="Roboto"/>
              </a:rPr>
              <a:t> </a:t>
            </a:r>
            <a:r>
              <a:rPr lang="en-US" sz="1900">
                <a:solidFill>
                  <a:srgbClr val="000000"/>
                </a:solidFill>
                <a:latin typeface="Roboto"/>
                <a:ea typeface="Roboto"/>
                <a:cs typeface="Roboto"/>
                <a:sym typeface="Roboto"/>
              </a:rPr>
              <a:t>l</a:t>
            </a:r>
            <a:r>
              <a:rPr lang="en-US" sz="1900">
                <a:solidFill>
                  <a:srgbClr val="000000"/>
                </a:solidFill>
                <a:latin typeface="Roboto"/>
                <a:ea typeface="Roboto"/>
                <a:cs typeface="Roboto"/>
                <a:sym typeface="Roboto"/>
              </a:rPr>
              <a:t>oadings </a:t>
            </a:r>
            <a:r>
              <a:rPr lang="en-US" sz="1900">
                <a:solidFill>
                  <a:srgbClr val="000000"/>
                </a:solidFill>
                <a:latin typeface="Roboto"/>
                <a:ea typeface="Roboto"/>
                <a:cs typeface="Roboto"/>
                <a:sym typeface="Roboto"/>
              </a:rPr>
              <a:t>o</a:t>
            </a:r>
            <a:r>
              <a:rPr lang="en-US" sz="1900">
                <a:solidFill>
                  <a:srgbClr val="000000"/>
                </a:solidFill>
                <a:latin typeface="Roboto"/>
                <a:ea typeface="Roboto"/>
                <a:cs typeface="Roboto"/>
                <a:sym typeface="Roboto"/>
              </a:rPr>
              <a:t>n ea</a:t>
            </a:r>
            <a:r>
              <a:rPr lang="en-US" sz="1900">
                <a:solidFill>
                  <a:srgbClr val="000000"/>
                </a:solidFill>
                <a:latin typeface="Roboto"/>
                <a:ea typeface="Roboto"/>
                <a:cs typeface="Roboto"/>
                <a:sym typeface="Roboto"/>
              </a:rPr>
              <a:t>ch</a:t>
            </a:r>
            <a:r>
              <a:rPr lang="en-US" sz="1900">
                <a:solidFill>
                  <a:srgbClr val="000000"/>
                </a:solidFill>
                <a:latin typeface="Roboto"/>
                <a:ea typeface="Roboto"/>
                <a:cs typeface="Roboto"/>
                <a:sym typeface="Roboto"/>
              </a:rPr>
              <a:t> factor</a:t>
            </a:r>
            <a:r>
              <a:rPr lang="en-US" sz="1900">
                <a:solidFill>
                  <a:srgbClr val="000000"/>
                </a:solidFill>
                <a:latin typeface="Roboto"/>
                <a:ea typeface="Roboto"/>
                <a:cs typeface="Roboto"/>
                <a:sym typeface="Roboto"/>
              </a:rPr>
              <a:t>.</a:t>
            </a:r>
          </a:p>
          <a:p>
            <a:pPr algn="l" marL="410214" indent="-205107" lvl="1">
              <a:lnSpc>
                <a:spcPts val="2660"/>
              </a:lnSpc>
              <a:buFont typeface="Arial"/>
              <a:buChar char="•"/>
            </a:pPr>
            <a:r>
              <a:rPr lang="en-US" sz="1900">
                <a:solidFill>
                  <a:srgbClr val="000000"/>
                </a:solidFill>
                <a:latin typeface="Roboto Bold"/>
                <a:ea typeface="Roboto Bold"/>
                <a:cs typeface="Roboto Bold"/>
                <a:sym typeface="Roboto Bold"/>
              </a:rPr>
              <a:t>Assign meaningful labels</a:t>
            </a:r>
            <a:r>
              <a:rPr lang="en-US" sz="1900">
                <a:solidFill>
                  <a:srgbClr val="000000"/>
                </a:solidFill>
                <a:latin typeface="Roboto"/>
                <a:ea typeface="Roboto"/>
                <a:cs typeface="Roboto"/>
                <a:sym typeface="Roboto"/>
              </a:rPr>
              <a:t> to each </a:t>
            </a:r>
            <a:r>
              <a:rPr lang="en-US" sz="1900">
                <a:solidFill>
                  <a:srgbClr val="000000"/>
                </a:solidFill>
                <a:latin typeface="Roboto"/>
                <a:ea typeface="Roboto"/>
                <a:cs typeface="Roboto"/>
                <a:sym typeface="Roboto"/>
              </a:rPr>
              <a:t>f</a:t>
            </a:r>
            <a:r>
              <a:rPr lang="en-US" sz="1900">
                <a:solidFill>
                  <a:srgbClr val="000000"/>
                </a:solidFill>
                <a:latin typeface="Roboto"/>
                <a:ea typeface="Roboto"/>
                <a:cs typeface="Roboto"/>
                <a:sym typeface="Roboto"/>
              </a:rPr>
              <a:t>a</a:t>
            </a:r>
            <a:r>
              <a:rPr lang="en-US" sz="1900">
                <a:solidFill>
                  <a:srgbClr val="000000"/>
                </a:solidFill>
                <a:latin typeface="Roboto"/>
                <a:ea typeface="Roboto"/>
                <a:cs typeface="Roboto"/>
                <a:sym typeface="Roboto"/>
              </a:rPr>
              <a:t>cto</a:t>
            </a:r>
            <a:r>
              <a:rPr lang="en-US" sz="1900">
                <a:solidFill>
                  <a:srgbClr val="000000"/>
                </a:solidFill>
                <a:latin typeface="Roboto"/>
                <a:ea typeface="Roboto"/>
                <a:cs typeface="Roboto"/>
                <a:sym typeface="Roboto"/>
              </a:rPr>
              <a:t>r</a:t>
            </a:r>
            <a:r>
              <a:rPr lang="en-US" sz="1900">
                <a:solidFill>
                  <a:srgbClr val="000000"/>
                </a:solidFill>
                <a:latin typeface="Roboto"/>
                <a:ea typeface="Roboto"/>
                <a:cs typeface="Roboto"/>
                <a:sym typeface="Roboto"/>
              </a:rPr>
              <a:t> th</a:t>
            </a:r>
            <a:r>
              <a:rPr lang="en-US" sz="1900">
                <a:solidFill>
                  <a:srgbClr val="000000"/>
                </a:solidFill>
                <a:latin typeface="Roboto"/>
                <a:ea typeface="Roboto"/>
                <a:cs typeface="Roboto"/>
                <a:sym typeface="Roboto"/>
              </a:rPr>
              <a:t>a</a:t>
            </a:r>
            <a:r>
              <a:rPr lang="en-US" sz="1900">
                <a:solidFill>
                  <a:srgbClr val="000000"/>
                </a:solidFill>
                <a:latin typeface="Roboto"/>
                <a:ea typeface="Roboto"/>
                <a:cs typeface="Roboto"/>
                <a:sym typeface="Roboto"/>
              </a:rPr>
              <a:t>t</a:t>
            </a:r>
            <a:r>
              <a:rPr lang="en-US" sz="1900">
                <a:solidFill>
                  <a:srgbClr val="000000"/>
                </a:solidFill>
                <a:latin typeface="Roboto"/>
                <a:ea typeface="Roboto"/>
                <a:cs typeface="Roboto"/>
                <a:sym typeface="Roboto"/>
              </a:rPr>
              <a:t> re</a:t>
            </a:r>
            <a:r>
              <a:rPr lang="en-US" sz="1900">
                <a:solidFill>
                  <a:srgbClr val="000000"/>
                </a:solidFill>
                <a:latin typeface="Roboto"/>
                <a:ea typeface="Roboto"/>
                <a:cs typeface="Roboto"/>
                <a:sym typeface="Roboto"/>
              </a:rPr>
              <a:t>fle</a:t>
            </a:r>
            <a:r>
              <a:rPr lang="en-US" sz="1900">
                <a:solidFill>
                  <a:srgbClr val="000000"/>
                </a:solidFill>
                <a:latin typeface="Roboto"/>
                <a:ea typeface="Roboto"/>
                <a:cs typeface="Roboto"/>
                <a:sym typeface="Roboto"/>
              </a:rPr>
              <a:t>ct th</a:t>
            </a:r>
            <a:r>
              <a:rPr lang="en-US" sz="1900">
                <a:solidFill>
                  <a:srgbClr val="000000"/>
                </a:solidFill>
                <a:latin typeface="Roboto"/>
                <a:ea typeface="Roboto"/>
                <a:cs typeface="Roboto"/>
                <a:sym typeface="Roboto"/>
              </a:rPr>
              <a:t>e</a:t>
            </a:r>
            <a:r>
              <a:rPr lang="en-US" sz="1900">
                <a:solidFill>
                  <a:srgbClr val="000000"/>
                </a:solidFill>
                <a:latin typeface="Roboto"/>
                <a:ea typeface="Roboto"/>
                <a:cs typeface="Roboto"/>
                <a:sym typeface="Roboto"/>
              </a:rPr>
              <a:t> </a:t>
            </a:r>
            <a:r>
              <a:rPr lang="en-US" sz="1900">
                <a:solidFill>
                  <a:srgbClr val="000000"/>
                </a:solidFill>
                <a:latin typeface="Roboto"/>
                <a:ea typeface="Roboto"/>
                <a:cs typeface="Roboto"/>
                <a:sym typeface="Roboto"/>
              </a:rPr>
              <a:t>und</a:t>
            </a:r>
            <a:r>
              <a:rPr lang="en-US" sz="1900">
                <a:solidFill>
                  <a:srgbClr val="000000"/>
                </a:solidFill>
                <a:latin typeface="Roboto"/>
                <a:ea typeface="Roboto"/>
                <a:cs typeface="Roboto"/>
                <a:sym typeface="Roboto"/>
              </a:rPr>
              <a:t>e</a:t>
            </a:r>
            <a:r>
              <a:rPr lang="en-US" sz="1900">
                <a:solidFill>
                  <a:srgbClr val="000000"/>
                </a:solidFill>
                <a:latin typeface="Roboto"/>
                <a:ea typeface="Roboto"/>
                <a:cs typeface="Roboto"/>
                <a:sym typeface="Roboto"/>
              </a:rPr>
              <a:t>rlying</a:t>
            </a:r>
            <a:r>
              <a:rPr lang="en-US" sz="1900">
                <a:solidFill>
                  <a:srgbClr val="000000"/>
                </a:solidFill>
                <a:latin typeface="Roboto"/>
                <a:ea typeface="Roboto"/>
                <a:cs typeface="Roboto"/>
                <a:sym typeface="Roboto"/>
              </a:rPr>
              <a:t> c</a:t>
            </a:r>
            <a:r>
              <a:rPr lang="en-US" sz="1900">
                <a:solidFill>
                  <a:srgbClr val="000000"/>
                </a:solidFill>
                <a:latin typeface="Roboto"/>
                <a:ea typeface="Roboto"/>
                <a:cs typeface="Roboto"/>
                <a:sym typeface="Roboto"/>
              </a:rPr>
              <a:t>ons</a:t>
            </a:r>
            <a:r>
              <a:rPr lang="en-US" sz="1900">
                <a:solidFill>
                  <a:srgbClr val="000000"/>
                </a:solidFill>
                <a:latin typeface="Roboto"/>
                <a:ea typeface="Roboto"/>
                <a:cs typeface="Roboto"/>
                <a:sym typeface="Roboto"/>
              </a:rPr>
              <a:t>tr</a:t>
            </a:r>
            <a:r>
              <a:rPr lang="en-US" sz="1900">
                <a:solidFill>
                  <a:srgbClr val="000000"/>
                </a:solidFill>
                <a:latin typeface="Roboto"/>
                <a:ea typeface="Roboto"/>
                <a:cs typeface="Roboto"/>
                <a:sym typeface="Roboto"/>
              </a:rPr>
              <a:t>ucts</a:t>
            </a:r>
            <a:r>
              <a:rPr lang="en-US" sz="1900">
                <a:solidFill>
                  <a:srgbClr val="000000"/>
                </a:solidFill>
                <a:latin typeface="Roboto"/>
                <a:ea typeface="Roboto"/>
                <a:cs typeface="Roboto"/>
                <a:sym typeface="Roboto"/>
              </a:rPr>
              <a:t>.</a:t>
            </a:r>
          </a:p>
          <a:p>
            <a:pPr algn="l">
              <a:lnSpc>
                <a:spcPts val="2660"/>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98944" y="1170871"/>
            <a:ext cx="17490112" cy="6123127"/>
            <a:chOff x="0" y="0"/>
            <a:chExt cx="17177408" cy="6013652"/>
          </a:xfrm>
        </p:grpSpPr>
        <p:sp>
          <p:nvSpPr>
            <p:cNvPr name="Freeform 3" id="3"/>
            <p:cNvSpPr/>
            <p:nvPr/>
          </p:nvSpPr>
          <p:spPr>
            <a:xfrm flipH="false" flipV="false" rot="0">
              <a:off x="0" y="0"/>
              <a:ext cx="17177285" cy="6013706"/>
            </a:xfrm>
            <a:custGeom>
              <a:avLst/>
              <a:gdLst/>
              <a:ahLst/>
              <a:cxnLst/>
              <a:rect r="r" b="b" t="t" l="l"/>
              <a:pathLst>
                <a:path h="6013706" w="17177285">
                  <a:moveTo>
                    <a:pt x="0" y="1002283"/>
                  </a:moveTo>
                  <a:cubicBezTo>
                    <a:pt x="0" y="448775"/>
                    <a:pt x="859924" y="0"/>
                    <a:pt x="1920534" y="0"/>
                  </a:cubicBezTo>
                  <a:lnTo>
                    <a:pt x="15256751" y="0"/>
                  </a:lnTo>
                  <a:cubicBezTo>
                    <a:pt x="16317361" y="0"/>
                    <a:pt x="17177285" y="448775"/>
                    <a:pt x="17177285" y="1002283"/>
                  </a:cubicBezTo>
                  <a:lnTo>
                    <a:pt x="17177285" y="5011304"/>
                  </a:lnTo>
                  <a:cubicBezTo>
                    <a:pt x="17177285" y="5564812"/>
                    <a:pt x="16317361" y="6013588"/>
                    <a:pt x="15256751" y="6013588"/>
                  </a:cubicBezTo>
                  <a:lnTo>
                    <a:pt x="1920534" y="6013588"/>
                  </a:lnTo>
                  <a:cubicBezTo>
                    <a:pt x="859924" y="6013706"/>
                    <a:pt x="0" y="5564924"/>
                    <a:pt x="0" y="5011304"/>
                  </a:cubicBezTo>
                  <a:close/>
                </a:path>
              </a:pathLst>
            </a:custGeom>
            <a:solidFill>
              <a:srgbClr val="31356E">
                <a:alpha val="12157"/>
              </a:srgbClr>
            </a:solidFill>
          </p:spPr>
        </p:sp>
      </p:grpSp>
      <p:grpSp>
        <p:nvGrpSpPr>
          <p:cNvPr name="Group 4" id="4"/>
          <p:cNvGrpSpPr/>
          <p:nvPr/>
        </p:nvGrpSpPr>
        <p:grpSpPr>
          <a:xfrm rot="0">
            <a:off x="679119" y="105422"/>
            <a:ext cx="2130898" cy="2130898"/>
            <a:chOff x="0" y="0"/>
            <a:chExt cx="2092800" cy="2092800"/>
          </a:xfrm>
        </p:grpSpPr>
        <p:sp>
          <p:nvSpPr>
            <p:cNvPr name="Freeform 5" id="5"/>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A4827"/>
            </a:solidFill>
          </p:spPr>
        </p:sp>
      </p:grpSp>
      <p:sp>
        <p:nvSpPr>
          <p:cNvPr name="TextBox 6" id="6"/>
          <p:cNvSpPr txBox="true"/>
          <p:nvPr/>
        </p:nvSpPr>
        <p:spPr>
          <a:xfrm rot="0">
            <a:off x="712907" y="293350"/>
            <a:ext cx="16276350" cy="714375"/>
          </a:xfrm>
          <a:prstGeom prst="rect">
            <a:avLst/>
          </a:prstGeom>
        </p:spPr>
        <p:txBody>
          <a:bodyPr anchor="t" rtlCol="false" tIns="0" lIns="0" bIns="0" rIns="0">
            <a:spAutoFit/>
          </a:bodyPr>
          <a:lstStyle/>
          <a:p>
            <a:pPr algn="ctr">
              <a:lnSpc>
                <a:spcPts val="5400"/>
              </a:lnSpc>
            </a:pPr>
            <a:r>
              <a:rPr lang="en-US" sz="4500">
                <a:solidFill>
                  <a:srgbClr val="000000"/>
                </a:solidFill>
                <a:latin typeface="Arimo Bold"/>
                <a:ea typeface="Arimo Bold"/>
                <a:cs typeface="Arimo Bold"/>
                <a:sym typeface="Arimo Bold"/>
              </a:rPr>
              <a:t>6-Compute Factor Scores :</a:t>
            </a:r>
          </a:p>
        </p:txBody>
      </p:sp>
      <p:sp>
        <p:nvSpPr>
          <p:cNvPr name="TextBox 7" id="7"/>
          <p:cNvSpPr txBox="true"/>
          <p:nvPr/>
        </p:nvSpPr>
        <p:spPr>
          <a:xfrm rot="0">
            <a:off x="712907" y="2207282"/>
            <a:ext cx="17209937" cy="3859530"/>
          </a:xfrm>
          <a:prstGeom prst="rect">
            <a:avLst/>
          </a:prstGeom>
        </p:spPr>
        <p:txBody>
          <a:bodyPr anchor="t" rtlCol="false" tIns="0" lIns="0" bIns="0" rIns="0">
            <a:spAutoFit/>
          </a:bodyPr>
          <a:lstStyle/>
          <a:p>
            <a:pPr algn="l" marL="364617" indent="-182308" lvl="1">
              <a:lnSpc>
                <a:spcPts val="2835"/>
              </a:lnSpc>
              <a:buFont typeface="Arial"/>
              <a:buChar char="•"/>
            </a:pPr>
            <a:r>
              <a:rPr lang="en-US" sz="1500" spc="13">
                <a:solidFill>
                  <a:srgbClr val="000000"/>
                </a:solidFill>
                <a:latin typeface="Roboto"/>
                <a:ea typeface="Roboto"/>
                <a:cs typeface="Roboto"/>
                <a:sym typeface="Roboto"/>
              </a:rPr>
              <a:t>involves calculating a score for each individual that represents their value on each of the identified factors</a:t>
            </a:r>
          </a:p>
          <a:p>
            <a:pPr algn="l" marL="364617" indent="-182308" lvl="1">
              <a:lnSpc>
                <a:spcPts val="2835"/>
              </a:lnSpc>
              <a:buFont typeface="Arial"/>
              <a:buChar char="•"/>
            </a:pPr>
            <a:r>
              <a:rPr lang="en-US" sz="1500" spc="13">
                <a:solidFill>
                  <a:srgbClr val="000000"/>
                </a:solidFill>
                <a:latin typeface="Roboto"/>
                <a:ea typeface="Roboto"/>
                <a:cs typeface="Roboto"/>
                <a:sym typeface="Roboto"/>
              </a:rPr>
              <a:t>Factor Scores: These are composite scores that summarize an individual's position on each factor. They are derived from the weighted combination of the original variables that load on the factor.</a:t>
            </a:r>
          </a:p>
          <a:p>
            <a:pPr algn="l" marL="364617" indent="-182308" lvl="1">
              <a:lnSpc>
                <a:spcPts val="2835"/>
              </a:lnSpc>
              <a:buFont typeface="Arial"/>
              <a:buChar char="•"/>
            </a:pPr>
            <a:r>
              <a:rPr lang="en-US" sz="1500" spc="13">
                <a:solidFill>
                  <a:srgbClr val="000000"/>
                </a:solidFill>
                <a:latin typeface="Roboto"/>
                <a:ea typeface="Roboto"/>
                <a:cs typeface="Roboto"/>
                <a:sym typeface="Roboto"/>
              </a:rPr>
              <a:t>Steps to Compute Factor Scores:</a:t>
            </a:r>
          </a:p>
          <a:p>
            <a:pPr algn="l" marL="323850" indent="-161925" lvl="1">
              <a:lnSpc>
                <a:spcPts val="2835"/>
              </a:lnSpc>
              <a:buAutoNum type="arabicPeriod" startAt="1"/>
            </a:pPr>
            <a:r>
              <a:rPr lang="en-US" sz="1500" spc="13">
                <a:solidFill>
                  <a:srgbClr val="000000"/>
                </a:solidFill>
                <a:latin typeface="Roboto"/>
                <a:ea typeface="Roboto"/>
                <a:cs typeface="Roboto"/>
                <a:sym typeface="Roboto"/>
              </a:rPr>
              <a:t>Let's walk through the computation of factor scores using the Regression Method.</a:t>
            </a:r>
          </a:p>
          <a:p>
            <a:pPr algn="l" marL="323850" indent="-161925" lvl="1">
              <a:lnSpc>
                <a:spcPts val="2835"/>
              </a:lnSpc>
              <a:buAutoNum type="arabicPeriod" startAt="1"/>
            </a:pPr>
            <a:r>
              <a:rPr lang="en-US" sz="1500" spc="13">
                <a:solidFill>
                  <a:srgbClr val="000000"/>
                </a:solidFill>
                <a:latin typeface="Roboto"/>
                <a:ea typeface="Roboto"/>
                <a:cs typeface="Roboto"/>
                <a:sym typeface="Roboto"/>
              </a:rPr>
              <a:t>Standardize the Data: Ensure the data is standardized (mean of 0 and variance of 1) before computing factor scores, especially if the variables have different units or scales.</a:t>
            </a:r>
          </a:p>
          <a:p>
            <a:pPr algn="l" marL="323850" indent="-161925" lvl="1">
              <a:lnSpc>
                <a:spcPts val="2835"/>
              </a:lnSpc>
              <a:buAutoNum type="arabicPeriod" startAt="1"/>
            </a:pPr>
            <a:r>
              <a:rPr lang="en-US" sz="1500" spc="13">
                <a:solidFill>
                  <a:srgbClr val="000000"/>
                </a:solidFill>
                <a:latin typeface="Roboto"/>
                <a:ea typeface="Roboto"/>
                <a:cs typeface="Roboto"/>
                <a:sym typeface="Roboto"/>
              </a:rPr>
              <a:t>Factor Loadings Matrix: Use the factor loadings from the rotated factor solution (e.g., after Promax rotation).</a:t>
            </a:r>
          </a:p>
          <a:p>
            <a:pPr algn="l" marL="323850" indent="-161925" lvl="1">
              <a:lnSpc>
                <a:spcPts val="2835"/>
              </a:lnSpc>
              <a:buAutoNum type="arabicPeriod" startAt="1"/>
            </a:pPr>
            <a:r>
              <a:rPr lang="en-US" sz="1500" spc="13">
                <a:solidFill>
                  <a:srgbClr val="000000"/>
                </a:solidFill>
                <a:latin typeface="Roboto"/>
                <a:ea typeface="Roboto"/>
                <a:cs typeface="Roboto"/>
                <a:sym typeface="Roboto"/>
              </a:rPr>
              <a:t>Score Coefficient Matrix: Invert the factor loading matrix to obtain the scoring coefficients.</a:t>
            </a:r>
          </a:p>
          <a:p>
            <a:pPr algn="l" marL="323850" indent="-161925" lvl="1">
              <a:lnSpc>
                <a:spcPts val="2835"/>
              </a:lnSpc>
              <a:buAutoNum type="arabicPeriod" startAt="1"/>
            </a:pPr>
            <a:r>
              <a:rPr lang="en-US" sz="1500" spc="13">
                <a:solidFill>
                  <a:srgbClr val="000000"/>
                </a:solidFill>
                <a:latin typeface="Roboto"/>
                <a:ea typeface="Roboto"/>
                <a:cs typeface="Roboto"/>
                <a:sym typeface="Roboto"/>
              </a:rPr>
              <a:t>Compute Factor Scores: Multiply the standardized data by the score coefficient matrix to get the factor scores for each individual.</a:t>
            </a:r>
          </a:p>
          <a:p>
            <a:pPr algn="l" marL="364617" indent="-182308" lvl="1">
              <a:lnSpc>
                <a:spcPts val="2835"/>
              </a:lnSpc>
              <a:buFont typeface="Arial"/>
              <a:buChar char="•"/>
            </a:pPr>
            <a:r>
              <a:rPr lang="en-US" sz="1500" spc="13">
                <a:solidFill>
                  <a:srgbClr val="000000"/>
                </a:solidFill>
                <a:latin typeface="Roboto Bold"/>
                <a:ea typeface="Roboto Bold"/>
                <a:cs typeface="Roboto Bold"/>
                <a:sym typeface="Roboto Bold"/>
              </a:rPr>
              <a:t>Purpose:</a:t>
            </a:r>
            <a:r>
              <a:rPr lang="en-US" sz="1500" spc="13">
                <a:solidFill>
                  <a:srgbClr val="000000"/>
                </a:solidFill>
                <a:latin typeface="Roboto"/>
                <a:ea typeface="Roboto"/>
                <a:cs typeface="Roboto"/>
                <a:sym typeface="Roboto"/>
              </a:rPr>
              <a:t> Factor scores can be used in subsequent analyses, such as regression(Customer Loyalty=β0​+β1​Factor Score 1+β2​Factor Score 2+…+ϵ )or clustering(Cluster=k-means(Factor Scores)), to represent the underlying dimensions (factors) identified in your factor analysis.</a:t>
            </a:r>
          </a:p>
          <a:p>
            <a:pPr algn="l">
              <a:lnSpc>
                <a:spcPts val="2835"/>
              </a:lnSpc>
            </a:pPr>
          </a:p>
        </p:txBody>
      </p:sp>
      <p:sp>
        <p:nvSpPr>
          <p:cNvPr name="Freeform 8" id="8"/>
          <p:cNvSpPr/>
          <p:nvPr/>
        </p:nvSpPr>
        <p:spPr>
          <a:xfrm flipH="false" flipV="false" rot="5400000">
            <a:off x="1097768" y="557657"/>
            <a:ext cx="1244108" cy="1267944"/>
          </a:xfrm>
          <a:custGeom>
            <a:avLst/>
            <a:gdLst/>
            <a:ahLst/>
            <a:cxnLst/>
            <a:rect r="r" b="b" t="t" l="l"/>
            <a:pathLst>
              <a:path h="1267944" w="1244108">
                <a:moveTo>
                  <a:pt x="0" y="0"/>
                </a:moveTo>
                <a:lnTo>
                  <a:pt x="1244108" y="0"/>
                </a:lnTo>
                <a:lnTo>
                  <a:pt x="1244108" y="1267944"/>
                </a:lnTo>
                <a:lnTo>
                  <a:pt x="0" y="126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p:nvPr/>
        </p:nvGrpSpPr>
        <p:grpSpPr>
          <a:xfrm rot="0">
            <a:off x="522555" y="7616538"/>
            <a:ext cx="17233099" cy="2313644"/>
            <a:chOff x="0" y="0"/>
            <a:chExt cx="22977465" cy="3084859"/>
          </a:xfrm>
        </p:grpSpPr>
        <p:sp>
          <p:nvSpPr>
            <p:cNvPr name="Freeform 10" id="10"/>
            <p:cNvSpPr/>
            <p:nvPr/>
          </p:nvSpPr>
          <p:spPr>
            <a:xfrm flipH="false" flipV="false" rot="0">
              <a:off x="0" y="0"/>
              <a:ext cx="22977373" cy="3084859"/>
            </a:xfrm>
            <a:custGeom>
              <a:avLst/>
              <a:gdLst/>
              <a:ahLst/>
              <a:cxnLst/>
              <a:rect r="r" b="b" t="t" l="l"/>
              <a:pathLst>
                <a:path h="3084859" w="22977373">
                  <a:moveTo>
                    <a:pt x="0" y="469435"/>
                  </a:moveTo>
                  <a:cubicBezTo>
                    <a:pt x="0" y="210156"/>
                    <a:pt x="1548377" y="0"/>
                    <a:pt x="3458680" y="0"/>
                  </a:cubicBezTo>
                  <a:lnTo>
                    <a:pt x="19518692" y="0"/>
                  </a:lnTo>
                  <a:cubicBezTo>
                    <a:pt x="21428994" y="0"/>
                    <a:pt x="22977373" y="210156"/>
                    <a:pt x="22977373" y="469435"/>
                  </a:cubicBezTo>
                  <a:lnTo>
                    <a:pt x="22977373" y="2615424"/>
                  </a:lnTo>
                  <a:cubicBezTo>
                    <a:pt x="22977373" y="2874703"/>
                    <a:pt x="21428994" y="3084859"/>
                    <a:pt x="19518692" y="3084859"/>
                  </a:cubicBezTo>
                  <a:lnTo>
                    <a:pt x="3458680" y="3084859"/>
                  </a:lnTo>
                  <a:cubicBezTo>
                    <a:pt x="1548377" y="3084859"/>
                    <a:pt x="0" y="2874703"/>
                    <a:pt x="0" y="2615424"/>
                  </a:cubicBezTo>
                  <a:close/>
                </a:path>
              </a:pathLst>
            </a:custGeom>
            <a:solidFill>
              <a:srgbClr val="26EAB8">
                <a:alpha val="12157"/>
              </a:srgbClr>
            </a:solidFill>
          </p:spPr>
        </p:sp>
      </p:grpSp>
      <p:sp>
        <p:nvSpPr>
          <p:cNvPr name="TextBox 11" id="11"/>
          <p:cNvSpPr txBox="true"/>
          <p:nvPr/>
        </p:nvSpPr>
        <p:spPr>
          <a:xfrm rot="0">
            <a:off x="912629" y="7978468"/>
            <a:ext cx="6970181" cy="514350"/>
          </a:xfrm>
          <a:prstGeom prst="rect">
            <a:avLst/>
          </a:prstGeom>
        </p:spPr>
        <p:txBody>
          <a:bodyPr anchor="t" rtlCol="false" tIns="0" lIns="0" bIns="0" rIns="0">
            <a:spAutoFit/>
          </a:bodyPr>
          <a:lstStyle/>
          <a:p>
            <a:pPr algn="l">
              <a:lnSpc>
                <a:spcPts val="3840"/>
              </a:lnSpc>
            </a:pPr>
            <a:r>
              <a:rPr lang="en-US" sz="3200">
                <a:solidFill>
                  <a:srgbClr val="000000"/>
                </a:solidFill>
                <a:latin typeface="Arimo Bold"/>
                <a:ea typeface="Arimo Bold"/>
                <a:cs typeface="Arimo Bold"/>
                <a:sym typeface="Arimo Bold"/>
              </a:rPr>
              <a:t>7- Report and Validate the Results :</a:t>
            </a:r>
          </a:p>
        </p:txBody>
      </p:sp>
      <p:sp>
        <p:nvSpPr>
          <p:cNvPr name="TextBox 12" id="12"/>
          <p:cNvSpPr txBox="true"/>
          <p:nvPr/>
        </p:nvSpPr>
        <p:spPr>
          <a:xfrm rot="0">
            <a:off x="731957" y="8502343"/>
            <a:ext cx="17672251" cy="1332864"/>
          </a:xfrm>
          <a:prstGeom prst="rect">
            <a:avLst/>
          </a:prstGeom>
        </p:spPr>
        <p:txBody>
          <a:bodyPr anchor="t" rtlCol="false" tIns="0" lIns="0" bIns="0" rIns="0">
            <a:spAutoFit/>
          </a:bodyPr>
          <a:lstStyle/>
          <a:p>
            <a:pPr algn="l" marL="410214" indent="-205107" lvl="1">
              <a:lnSpc>
                <a:spcPts val="2660"/>
              </a:lnSpc>
              <a:buFont typeface="Arial"/>
              <a:buChar char="•"/>
            </a:pPr>
            <a:r>
              <a:rPr lang="en-US" sz="1900">
                <a:solidFill>
                  <a:srgbClr val="000000"/>
                </a:solidFill>
                <a:latin typeface="Roboto Bold"/>
                <a:ea typeface="Roboto Bold"/>
                <a:cs typeface="Roboto Bold"/>
                <a:sym typeface="Roboto Bold"/>
              </a:rPr>
              <a:t>Report and Validate the Results</a:t>
            </a:r>
          </a:p>
          <a:p>
            <a:pPr algn="l" marL="410214" indent="-205107" lvl="1">
              <a:lnSpc>
                <a:spcPts val="2660"/>
              </a:lnSpc>
              <a:buFont typeface="Arial"/>
              <a:buChar char="•"/>
            </a:pPr>
            <a:r>
              <a:rPr lang="en-US" sz="1900">
                <a:solidFill>
                  <a:srgbClr val="000000"/>
                </a:solidFill>
                <a:latin typeface="Roboto Bold"/>
                <a:ea typeface="Roboto Bold"/>
                <a:cs typeface="Roboto Bold"/>
                <a:sym typeface="Roboto Bold"/>
              </a:rPr>
              <a:t>Report the final factor structure, including factor loadings and communalities.</a:t>
            </a:r>
          </a:p>
          <a:p>
            <a:pPr algn="l" marL="410214" indent="-205107" lvl="1">
              <a:lnSpc>
                <a:spcPts val="2660"/>
              </a:lnSpc>
              <a:buFont typeface="Arial"/>
              <a:buChar char="•"/>
            </a:pPr>
            <a:r>
              <a:rPr lang="en-US" sz="1900">
                <a:solidFill>
                  <a:srgbClr val="000000"/>
                </a:solidFill>
                <a:latin typeface="Roboto Bold"/>
                <a:ea typeface="Roboto Bold"/>
                <a:cs typeface="Roboto Bold"/>
                <a:sym typeface="Roboto Bold"/>
              </a:rPr>
              <a:t>Validate the results using additional data or by conducting a confirmatory factor analysis if necessary</a:t>
            </a:r>
          </a:p>
          <a:p>
            <a:pPr algn="l">
              <a:lnSpc>
                <a:spcPts val="2660"/>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69175" y="3578296"/>
            <a:ext cx="5257800" cy="2042400"/>
            <a:chOff x="0" y="0"/>
            <a:chExt cx="7010400" cy="2723200"/>
          </a:xfrm>
        </p:grpSpPr>
        <p:sp>
          <p:nvSpPr>
            <p:cNvPr name="Freeform 3" id="3"/>
            <p:cNvSpPr/>
            <p:nvPr/>
          </p:nvSpPr>
          <p:spPr>
            <a:xfrm flipH="false" flipV="false" rot="0">
              <a:off x="0" y="0"/>
              <a:ext cx="7010400" cy="2723261"/>
            </a:xfrm>
            <a:custGeom>
              <a:avLst/>
              <a:gdLst/>
              <a:ahLst/>
              <a:cxnLst/>
              <a:rect r="r" b="b" t="t" l="l"/>
              <a:pathLst>
                <a:path h="2723261" w="7010400">
                  <a:moveTo>
                    <a:pt x="0" y="1361567"/>
                  </a:moveTo>
                  <a:cubicBezTo>
                    <a:pt x="0" y="609600"/>
                    <a:pt x="609600" y="0"/>
                    <a:pt x="1361567" y="0"/>
                  </a:cubicBezTo>
                  <a:lnTo>
                    <a:pt x="5648833" y="0"/>
                  </a:lnTo>
                  <a:cubicBezTo>
                    <a:pt x="6400800" y="0"/>
                    <a:pt x="7010400" y="609600"/>
                    <a:pt x="7010400" y="1361567"/>
                  </a:cubicBezTo>
                  <a:cubicBezTo>
                    <a:pt x="7010400" y="2113534"/>
                    <a:pt x="6400800" y="2723261"/>
                    <a:pt x="5648833" y="2723261"/>
                  </a:cubicBezTo>
                  <a:lnTo>
                    <a:pt x="1361567" y="2723261"/>
                  </a:lnTo>
                  <a:cubicBezTo>
                    <a:pt x="609600" y="2723261"/>
                    <a:pt x="0" y="2113534"/>
                    <a:pt x="0" y="1361567"/>
                  </a:cubicBezTo>
                  <a:close/>
                </a:path>
              </a:pathLst>
            </a:custGeom>
            <a:solidFill>
              <a:srgbClr val="E99B27">
                <a:alpha val="25098"/>
              </a:srgbClr>
            </a:solidFill>
          </p:spPr>
        </p:sp>
      </p:grpSp>
      <p:grpSp>
        <p:nvGrpSpPr>
          <p:cNvPr name="Group 4" id="4"/>
          <p:cNvGrpSpPr/>
          <p:nvPr/>
        </p:nvGrpSpPr>
        <p:grpSpPr>
          <a:xfrm rot="0">
            <a:off x="562976" y="3998101"/>
            <a:ext cx="5257800" cy="2042400"/>
            <a:chOff x="0" y="0"/>
            <a:chExt cx="7010400" cy="2723200"/>
          </a:xfrm>
        </p:grpSpPr>
        <p:sp>
          <p:nvSpPr>
            <p:cNvPr name="Freeform 5" id="5"/>
            <p:cNvSpPr/>
            <p:nvPr/>
          </p:nvSpPr>
          <p:spPr>
            <a:xfrm flipH="false" flipV="false" rot="0">
              <a:off x="0" y="0"/>
              <a:ext cx="7010400" cy="2723261"/>
            </a:xfrm>
            <a:custGeom>
              <a:avLst/>
              <a:gdLst/>
              <a:ahLst/>
              <a:cxnLst/>
              <a:rect r="r" b="b" t="t" l="l"/>
              <a:pathLst>
                <a:path h="2723261" w="7010400">
                  <a:moveTo>
                    <a:pt x="0" y="1361567"/>
                  </a:moveTo>
                  <a:cubicBezTo>
                    <a:pt x="0" y="609600"/>
                    <a:pt x="609600" y="0"/>
                    <a:pt x="1361567" y="0"/>
                  </a:cubicBezTo>
                  <a:lnTo>
                    <a:pt x="5648833" y="0"/>
                  </a:lnTo>
                  <a:cubicBezTo>
                    <a:pt x="6400800" y="0"/>
                    <a:pt x="7010400" y="609600"/>
                    <a:pt x="7010400" y="1361567"/>
                  </a:cubicBezTo>
                  <a:cubicBezTo>
                    <a:pt x="7010400" y="2113534"/>
                    <a:pt x="6400800" y="2723261"/>
                    <a:pt x="5648833" y="2723261"/>
                  </a:cubicBezTo>
                  <a:lnTo>
                    <a:pt x="1361567" y="2723261"/>
                  </a:lnTo>
                  <a:cubicBezTo>
                    <a:pt x="609600" y="2723261"/>
                    <a:pt x="0" y="2113534"/>
                    <a:pt x="0" y="1361567"/>
                  </a:cubicBezTo>
                  <a:close/>
                </a:path>
              </a:pathLst>
            </a:custGeom>
            <a:solidFill>
              <a:srgbClr val="E4EA27">
                <a:alpha val="25098"/>
              </a:srgbClr>
            </a:solidFill>
          </p:spPr>
        </p:sp>
      </p:grpSp>
      <p:sp>
        <p:nvSpPr>
          <p:cNvPr name="TextBox 6" id="6"/>
          <p:cNvSpPr txBox="true"/>
          <p:nvPr/>
        </p:nvSpPr>
        <p:spPr>
          <a:xfrm rot="0">
            <a:off x="1005825" y="732388"/>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Type of Factor Analysis</a:t>
            </a:r>
          </a:p>
        </p:txBody>
      </p:sp>
      <p:sp>
        <p:nvSpPr>
          <p:cNvPr name="TextBox 7" id="7"/>
          <p:cNvSpPr txBox="true"/>
          <p:nvPr/>
        </p:nvSpPr>
        <p:spPr>
          <a:xfrm rot="0">
            <a:off x="12943514" y="4076700"/>
            <a:ext cx="4613921" cy="1114425"/>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Confirmatory Factor Analysis (CFA)</a:t>
            </a:r>
          </a:p>
        </p:txBody>
      </p:sp>
      <p:sp>
        <p:nvSpPr>
          <p:cNvPr name="TextBox 8" id="8"/>
          <p:cNvSpPr txBox="true"/>
          <p:nvPr/>
        </p:nvSpPr>
        <p:spPr>
          <a:xfrm rot="0">
            <a:off x="1103872" y="4447801"/>
            <a:ext cx="4176009" cy="1114425"/>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Exploratory Factor Analysis(EFA)</a:t>
            </a:r>
          </a:p>
        </p:txBody>
      </p:sp>
      <p:sp>
        <p:nvSpPr>
          <p:cNvPr name="AutoShape 9" id="9"/>
          <p:cNvSpPr/>
          <p:nvPr/>
        </p:nvSpPr>
        <p:spPr>
          <a:xfrm flipH="true" flipV="true">
            <a:off x="5820776" y="5019301"/>
            <a:ext cx="1274453" cy="601363"/>
          </a:xfrm>
          <a:prstGeom prst="line">
            <a:avLst/>
          </a:prstGeom>
          <a:ln cap="rnd" w="9525">
            <a:solidFill>
              <a:srgbClr val="666666"/>
            </a:solidFill>
            <a:prstDash val="solid"/>
            <a:headEnd type="none" len="sm" w="sm"/>
            <a:tailEnd type="arrow" len="sm" w="med"/>
          </a:ln>
        </p:spPr>
      </p:sp>
      <p:sp>
        <p:nvSpPr>
          <p:cNvPr name="AutoShape 10" id="10"/>
          <p:cNvSpPr/>
          <p:nvPr/>
        </p:nvSpPr>
        <p:spPr>
          <a:xfrm flipV="true">
            <a:off x="11192813" y="4599496"/>
            <a:ext cx="1276362" cy="1021200"/>
          </a:xfrm>
          <a:prstGeom prst="line">
            <a:avLst/>
          </a:prstGeom>
          <a:ln cap="rnd" w="9525">
            <a:solidFill>
              <a:srgbClr val="666666"/>
            </a:solidFill>
            <a:prstDash val="solid"/>
            <a:headEnd type="none" len="sm" w="sm"/>
            <a:tailEnd type="arrow" len="sm" w="med"/>
          </a:ln>
        </p:spPr>
      </p:sp>
      <p:sp>
        <p:nvSpPr>
          <p:cNvPr name="Freeform 11" id="11"/>
          <p:cNvSpPr/>
          <p:nvPr/>
        </p:nvSpPr>
        <p:spPr>
          <a:xfrm flipH="false" flipV="false" rot="0">
            <a:off x="7085700" y="2220250"/>
            <a:ext cx="4116650" cy="7243692"/>
          </a:xfrm>
          <a:custGeom>
            <a:avLst/>
            <a:gdLst/>
            <a:ahLst/>
            <a:cxnLst/>
            <a:rect r="r" b="b" t="t" l="l"/>
            <a:pathLst>
              <a:path h="7243692" w="4116650">
                <a:moveTo>
                  <a:pt x="0" y="0"/>
                </a:moveTo>
                <a:lnTo>
                  <a:pt x="4116650" y="0"/>
                </a:lnTo>
                <a:lnTo>
                  <a:pt x="4116650" y="7243692"/>
                </a:lnTo>
                <a:lnTo>
                  <a:pt x="0" y="72436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1022907"/>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Exploratory Factor Analysis(EFA)</a:t>
            </a:r>
          </a:p>
        </p:txBody>
      </p:sp>
      <p:grpSp>
        <p:nvGrpSpPr>
          <p:cNvPr name="Group 3" id="3"/>
          <p:cNvGrpSpPr/>
          <p:nvPr/>
        </p:nvGrpSpPr>
        <p:grpSpPr>
          <a:xfrm rot="0">
            <a:off x="9753600" y="4587630"/>
            <a:ext cx="7639200" cy="5080415"/>
            <a:chOff x="0" y="0"/>
            <a:chExt cx="10185600" cy="6773886"/>
          </a:xfrm>
        </p:grpSpPr>
        <p:sp>
          <p:nvSpPr>
            <p:cNvPr name="Freeform 4" id="4"/>
            <p:cNvSpPr/>
            <p:nvPr/>
          </p:nvSpPr>
          <p:spPr>
            <a:xfrm flipH="false" flipV="false" rot="0">
              <a:off x="0" y="0"/>
              <a:ext cx="10185654" cy="6773898"/>
            </a:xfrm>
            <a:custGeom>
              <a:avLst/>
              <a:gdLst/>
              <a:ahLst/>
              <a:cxnLst/>
              <a:rect r="r" b="b" t="t" l="l"/>
              <a:pathLst>
                <a:path h="6773898" w="10185654">
                  <a:moveTo>
                    <a:pt x="0" y="1129033"/>
                  </a:moveTo>
                  <a:cubicBezTo>
                    <a:pt x="0" y="505411"/>
                    <a:pt x="431673" y="0"/>
                    <a:pt x="964311" y="0"/>
                  </a:cubicBezTo>
                  <a:lnTo>
                    <a:pt x="9221343" y="0"/>
                  </a:lnTo>
                  <a:cubicBezTo>
                    <a:pt x="9753854" y="0"/>
                    <a:pt x="10185654" y="505411"/>
                    <a:pt x="10185654" y="1129033"/>
                  </a:cubicBezTo>
                  <a:lnTo>
                    <a:pt x="10185654" y="5644867"/>
                  </a:lnTo>
                  <a:cubicBezTo>
                    <a:pt x="10185654" y="6268341"/>
                    <a:pt x="9753981" y="6773898"/>
                    <a:pt x="9221343" y="6773898"/>
                  </a:cubicBezTo>
                  <a:lnTo>
                    <a:pt x="964311" y="6773898"/>
                  </a:lnTo>
                  <a:cubicBezTo>
                    <a:pt x="431673" y="6773898"/>
                    <a:pt x="0" y="6268341"/>
                    <a:pt x="0" y="5644867"/>
                  </a:cubicBezTo>
                  <a:close/>
                </a:path>
              </a:pathLst>
            </a:custGeom>
            <a:solidFill>
              <a:srgbClr val="EA4827">
                <a:alpha val="25098"/>
              </a:srgbClr>
            </a:solidFill>
          </p:spPr>
        </p:sp>
      </p:grpSp>
      <p:grpSp>
        <p:nvGrpSpPr>
          <p:cNvPr name="Group 5" id="5"/>
          <p:cNvGrpSpPr/>
          <p:nvPr/>
        </p:nvGrpSpPr>
        <p:grpSpPr>
          <a:xfrm rot="0">
            <a:off x="866166" y="4578193"/>
            <a:ext cx="7639200" cy="5089852"/>
            <a:chOff x="0" y="0"/>
            <a:chExt cx="10185600" cy="6786469"/>
          </a:xfrm>
        </p:grpSpPr>
        <p:sp>
          <p:nvSpPr>
            <p:cNvPr name="Freeform 6" id="6"/>
            <p:cNvSpPr/>
            <p:nvPr/>
          </p:nvSpPr>
          <p:spPr>
            <a:xfrm flipH="false" flipV="false" rot="0">
              <a:off x="0" y="0"/>
              <a:ext cx="10185654" cy="6786481"/>
            </a:xfrm>
            <a:custGeom>
              <a:avLst/>
              <a:gdLst/>
              <a:ahLst/>
              <a:cxnLst/>
              <a:rect r="r" b="b" t="t" l="l"/>
              <a:pathLst>
                <a:path h="6786481" w="10185654">
                  <a:moveTo>
                    <a:pt x="0" y="1131130"/>
                  </a:moveTo>
                  <a:cubicBezTo>
                    <a:pt x="0" y="506349"/>
                    <a:pt x="431673" y="0"/>
                    <a:pt x="964311" y="0"/>
                  </a:cubicBezTo>
                  <a:lnTo>
                    <a:pt x="9221343" y="0"/>
                  </a:lnTo>
                  <a:cubicBezTo>
                    <a:pt x="9753854" y="0"/>
                    <a:pt x="10185654" y="506349"/>
                    <a:pt x="10185654" y="1131130"/>
                  </a:cubicBezTo>
                  <a:lnTo>
                    <a:pt x="10185654" y="5655353"/>
                  </a:lnTo>
                  <a:cubicBezTo>
                    <a:pt x="10185654" y="6279985"/>
                    <a:pt x="9753981" y="6786481"/>
                    <a:pt x="9221343" y="6786481"/>
                  </a:cubicBezTo>
                  <a:lnTo>
                    <a:pt x="964311" y="6786481"/>
                  </a:lnTo>
                  <a:cubicBezTo>
                    <a:pt x="431673" y="6786480"/>
                    <a:pt x="0" y="6279985"/>
                    <a:pt x="0" y="5655353"/>
                  </a:cubicBezTo>
                  <a:close/>
                </a:path>
              </a:pathLst>
            </a:custGeom>
            <a:solidFill>
              <a:srgbClr val="C8FFB4">
                <a:alpha val="25098"/>
              </a:srgbClr>
            </a:solidFill>
          </p:spPr>
        </p:sp>
      </p:grpSp>
      <p:sp>
        <p:nvSpPr>
          <p:cNvPr name="TextBox 7" id="7"/>
          <p:cNvSpPr txBox="true"/>
          <p:nvPr/>
        </p:nvSpPr>
        <p:spPr>
          <a:xfrm rot="0">
            <a:off x="1482143" y="483393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253569" y="5279627"/>
            <a:ext cx="6370577" cy="4541520"/>
          </a:xfrm>
          <a:prstGeom prst="rect">
            <a:avLst/>
          </a:prstGeom>
        </p:spPr>
        <p:txBody>
          <a:bodyPr anchor="t" rtlCol="false" tIns="0" lIns="0" bIns="0" rIns="0">
            <a:spAutoFit/>
          </a:bodyPr>
          <a:lstStyle/>
          <a:p>
            <a:pPr algn="l" marL="388620" indent="-194310" lvl="1">
              <a:lnSpc>
                <a:spcPts val="3600"/>
              </a:lnSpc>
              <a:buFont typeface="Arial"/>
              <a:buChar char="•"/>
            </a:pPr>
            <a:r>
              <a:rPr lang="en-US" sz="1800" spc="16">
                <a:solidFill>
                  <a:srgbClr val="000000"/>
                </a:solidFill>
                <a:latin typeface="Roboto Bold"/>
                <a:ea typeface="Roboto Bold"/>
                <a:cs typeface="Roboto Bold"/>
                <a:sym typeface="Roboto Bold"/>
              </a:rPr>
              <a:t>Identifying Structure:</a:t>
            </a:r>
            <a:r>
              <a:rPr lang="en-US" sz="1800" spc="16">
                <a:solidFill>
                  <a:srgbClr val="000000"/>
                </a:solidFill>
                <a:latin typeface="Roboto"/>
                <a:ea typeface="Roboto"/>
                <a:cs typeface="Roboto"/>
                <a:sym typeface="Roboto"/>
              </a:rPr>
              <a:t> It uncovers the underlying structure of data, which can be useful in developing theories or identifying key patterns.</a:t>
            </a:r>
          </a:p>
          <a:p>
            <a:pPr algn="l" marL="388620" indent="-194310" lvl="1">
              <a:lnSpc>
                <a:spcPts val="3600"/>
              </a:lnSpc>
              <a:buFont typeface="Arial"/>
              <a:buChar char="•"/>
            </a:pPr>
            <a:r>
              <a:rPr lang="en-US" sz="1800" spc="16">
                <a:solidFill>
                  <a:srgbClr val="000000"/>
                </a:solidFill>
                <a:latin typeface="Roboto Bold"/>
                <a:ea typeface="Roboto Bold"/>
                <a:cs typeface="Roboto Bold"/>
                <a:sym typeface="Roboto Bold"/>
              </a:rPr>
              <a:t>Data Reduction: </a:t>
            </a:r>
            <a:r>
              <a:rPr lang="en-US" sz="1800" spc="16">
                <a:solidFill>
                  <a:srgbClr val="000000"/>
                </a:solidFill>
                <a:latin typeface="Roboto"/>
                <a:ea typeface="Roboto"/>
                <a:cs typeface="Roboto"/>
                <a:sym typeface="Roboto"/>
              </a:rPr>
              <a:t>EFA helps in reducing a large number of variables into fewer factors, making data more manageable and interpretable</a:t>
            </a:r>
          </a:p>
          <a:p>
            <a:pPr algn="l" marL="388620" indent="-194310" lvl="1">
              <a:lnSpc>
                <a:spcPts val="3600"/>
              </a:lnSpc>
              <a:buFont typeface="Arial"/>
              <a:buChar char="•"/>
            </a:pPr>
            <a:r>
              <a:rPr lang="en-US" sz="1800" spc="16">
                <a:solidFill>
                  <a:srgbClr val="000000"/>
                </a:solidFill>
                <a:latin typeface="Roboto Bold"/>
                <a:ea typeface="Roboto Bold"/>
                <a:cs typeface="Roboto Bold"/>
                <a:sym typeface="Roboto Bold"/>
              </a:rPr>
              <a:t>Flexibility:</a:t>
            </a:r>
            <a:r>
              <a:rPr lang="en-US" sz="1800" spc="16">
                <a:solidFill>
                  <a:srgbClr val="000000"/>
                </a:solidFill>
                <a:latin typeface="Roboto"/>
                <a:ea typeface="Roboto"/>
                <a:cs typeface="Roboto"/>
                <a:sym typeface="Roboto"/>
              </a:rPr>
              <a:t> EFA does not require pre-specified models, making it suitable for exploratory research where the relationships among variables are unknown</a:t>
            </a:r>
          </a:p>
          <a:p>
            <a:pPr algn="l">
              <a:lnSpc>
                <a:spcPts val="3600"/>
              </a:lnSpc>
            </a:pPr>
          </a:p>
        </p:txBody>
      </p:sp>
      <p:sp>
        <p:nvSpPr>
          <p:cNvPr name="TextBox 9" id="9"/>
          <p:cNvSpPr txBox="true"/>
          <p:nvPr/>
        </p:nvSpPr>
        <p:spPr>
          <a:xfrm rot="0">
            <a:off x="10238994" y="486052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29825" y="5232002"/>
            <a:ext cx="6953256" cy="4067937"/>
          </a:xfrm>
          <a:prstGeom prst="rect">
            <a:avLst/>
          </a:prstGeom>
        </p:spPr>
        <p:txBody>
          <a:bodyPr anchor="t" rtlCol="false" tIns="0" lIns="0" bIns="0" rIns="0">
            <a:spAutoFit/>
          </a:bodyPr>
          <a:lstStyle/>
          <a:p>
            <a:pPr algn="l" marL="388620" indent="-194310" lvl="1">
              <a:lnSpc>
                <a:spcPts val="4104"/>
              </a:lnSpc>
              <a:buFont typeface="Arial"/>
              <a:buChar char="•"/>
            </a:pPr>
            <a:r>
              <a:rPr lang="en-US" sz="1800" spc="16">
                <a:solidFill>
                  <a:srgbClr val="000000"/>
                </a:solidFill>
                <a:latin typeface="Roboto Bold"/>
                <a:ea typeface="Roboto Bold"/>
                <a:cs typeface="Roboto Bold"/>
                <a:sym typeface="Roboto Bold"/>
              </a:rPr>
              <a:t>Complexity: </a:t>
            </a:r>
            <a:r>
              <a:rPr lang="en-US" sz="1800" spc="16">
                <a:solidFill>
                  <a:srgbClr val="000000"/>
                </a:solidFill>
                <a:latin typeface="Roboto"/>
                <a:ea typeface="Roboto"/>
                <a:cs typeface="Roboto"/>
                <a:sym typeface="Roboto"/>
              </a:rPr>
              <a:t>EFA can be complex and requires careful decision-making regarding the extraction method, rotation method, and number of factors.</a:t>
            </a:r>
          </a:p>
          <a:p>
            <a:pPr algn="l" marL="388620" indent="-194310" lvl="1">
              <a:lnSpc>
                <a:spcPts val="4104"/>
              </a:lnSpc>
              <a:buFont typeface="Arial"/>
              <a:buChar char="•"/>
            </a:pPr>
            <a:r>
              <a:rPr lang="en-US" sz="1800" spc="16">
                <a:solidFill>
                  <a:srgbClr val="000000"/>
                </a:solidFill>
                <a:latin typeface="Roboto Bold"/>
                <a:ea typeface="Roboto Bold"/>
                <a:cs typeface="Roboto Bold"/>
                <a:sym typeface="Roboto Bold"/>
              </a:rPr>
              <a:t>Sample Size Requirement: </a:t>
            </a:r>
            <a:r>
              <a:rPr lang="en-US" sz="1800" spc="16">
                <a:solidFill>
                  <a:srgbClr val="000000"/>
                </a:solidFill>
                <a:latin typeface="Roboto"/>
                <a:ea typeface="Roboto"/>
                <a:cs typeface="Roboto"/>
                <a:sym typeface="Roboto"/>
              </a:rPr>
              <a:t>EFA typically requires a large sample size to produce stable and reliable factor solutions.</a:t>
            </a:r>
          </a:p>
          <a:p>
            <a:pPr algn="l" marL="388620" indent="-194310" lvl="1">
              <a:lnSpc>
                <a:spcPts val="4104"/>
              </a:lnSpc>
              <a:buFont typeface="Arial"/>
              <a:buChar char="•"/>
            </a:pPr>
            <a:r>
              <a:rPr lang="en-US" sz="1800" spc="16">
                <a:solidFill>
                  <a:srgbClr val="000000"/>
                </a:solidFill>
                <a:latin typeface="Roboto Bold"/>
                <a:ea typeface="Roboto Bold"/>
                <a:cs typeface="Roboto Bold"/>
                <a:sym typeface="Roboto Bold"/>
              </a:rPr>
              <a:t>Overfitting Risk: </a:t>
            </a:r>
            <a:r>
              <a:rPr lang="en-US" sz="1800" spc="16">
                <a:solidFill>
                  <a:srgbClr val="000000"/>
                </a:solidFill>
                <a:latin typeface="Roboto"/>
                <a:ea typeface="Roboto"/>
                <a:cs typeface="Roboto"/>
                <a:sym typeface="Roboto"/>
              </a:rPr>
              <a:t>There’s a risk of overfitting the model to the data, especially if too many factors are extracted.</a:t>
            </a:r>
          </a:p>
          <a:p>
            <a:pPr algn="l">
              <a:lnSpc>
                <a:spcPts val="4104"/>
              </a:lnSpc>
            </a:pPr>
          </a:p>
        </p:txBody>
      </p:sp>
      <p:sp>
        <p:nvSpPr>
          <p:cNvPr name="Freeform 11" id="11"/>
          <p:cNvSpPr/>
          <p:nvPr/>
        </p:nvSpPr>
        <p:spPr>
          <a:xfrm flipH="false" flipV="false" rot="0">
            <a:off x="7417866" y="4927202"/>
            <a:ext cx="734982" cy="734982"/>
          </a:xfrm>
          <a:custGeom>
            <a:avLst/>
            <a:gdLst/>
            <a:ahLst/>
            <a:cxnLst/>
            <a:rect r="r" b="b" t="t" l="l"/>
            <a:pathLst>
              <a:path h="734982" w="734982">
                <a:moveTo>
                  <a:pt x="0" y="0"/>
                </a:moveTo>
                <a:lnTo>
                  <a:pt x="734982" y="0"/>
                </a:lnTo>
                <a:lnTo>
                  <a:pt x="734982" y="734982"/>
                </a:lnTo>
                <a:lnTo>
                  <a:pt x="0" y="734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04575" y="475352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336038" y="2367394"/>
            <a:ext cx="13615923" cy="1193603"/>
            <a:chOff x="0" y="0"/>
            <a:chExt cx="18154564" cy="1591470"/>
          </a:xfrm>
        </p:grpSpPr>
        <p:sp>
          <p:nvSpPr>
            <p:cNvPr name="Freeform 14" id="14"/>
            <p:cNvSpPr/>
            <p:nvPr/>
          </p:nvSpPr>
          <p:spPr>
            <a:xfrm flipH="false" flipV="false" rot="0">
              <a:off x="0" y="0"/>
              <a:ext cx="18154569" cy="1591584"/>
            </a:xfrm>
            <a:custGeom>
              <a:avLst/>
              <a:gdLst/>
              <a:ahLst/>
              <a:cxnLst/>
              <a:rect r="r" b="b" t="t" l="l"/>
              <a:pathLst>
                <a:path h="1591584" w="18154569">
                  <a:moveTo>
                    <a:pt x="0" y="795799"/>
                  </a:moveTo>
                  <a:cubicBezTo>
                    <a:pt x="0" y="356266"/>
                    <a:pt x="322157" y="0"/>
                    <a:pt x="719608" y="0"/>
                  </a:cubicBezTo>
                  <a:lnTo>
                    <a:pt x="17434961" y="0"/>
                  </a:lnTo>
                  <a:cubicBezTo>
                    <a:pt x="17832411" y="0"/>
                    <a:pt x="18154569" y="356266"/>
                    <a:pt x="18154569" y="795799"/>
                  </a:cubicBezTo>
                  <a:cubicBezTo>
                    <a:pt x="18154569" y="1235332"/>
                    <a:pt x="17832411" y="1591584"/>
                    <a:pt x="17434961" y="1591584"/>
                  </a:cubicBezTo>
                  <a:lnTo>
                    <a:pt x="719608" y="1591584"/>
                  </a:lnTo>
                  <a:cubicBezTo>
                    <a:pt x="322157" y="1591455"/>
                    <a:pt x="0" y="1235189"/>
                    <a:pt x="0" y="795799"/>
                  </a:cubicBezTo>
                  <a:close/>
                </a:path>
              </a:pathLst>
            </a:custGeom>
            <a:solidFill>
              <a:srgbClr val="E4EA27">
                <a:alpha val="25098"/>
              </a:srgbClr>
            </a:solidFill>
          </p:spPr>
        </p:sp>
      </p:grpSp>
      <p:sp>
        <p:nvSpPr>
          <p:cNvPr name="TextBox 15" id="15"/>
          <p:cNvSpPr txBox="true"/>
          <p:nvPr/>
        </p:nvSpPr>
        <p:spPr>
          <a:xfrm rot="0">
            <a:off x="2574768" y="2494413"/>
            <a:ext cx="11861196" cy="866775"/>
          </a:xfrm>
          <a:prstGeom prst="rect">
            <a:avLst/>
          </a:prstGeom>
        </p:spPr>
        <p:txBody>
          <a:bodyPr anchor="t" rtlCol="false" tIns="0" lIns="0" bIns="0" rIns="0">
            <a:spAutoFit/>
          </a:bodyPr>
          <a:lstStyle/>
          <a:p>
            <a:pPr algn="ctr">
              <a:lnSpc>
                <a:spcPts val="2280"/>
              </a:lnSpc>
            </a:pPr>
            <a:r>
              <a:rPr lang="en-US" sz="1900">
                <a:solidFill>
                  <a:srgbClr val="000000"/>
                </a:solidFill>
                <a:latin typeface="Arimo Bold"/>
                <a:ea typeface="Arimo Bold"/>
                <a:cs typeface="Arimo Bold"/>
                <a:sym typeface="Arimo Bold"/>
              </a:rPr>
              <a:t>is a statistical technique used to identify the underlying relationships between variables in a dataset. It helps to uncover the structure of data by grouping variables that are correlated with each other into factors</a:t>
            </a:r>
          </a:p>
        </p:txBody>
      </p:sp>
      <p:sp>
        <p:nvSpPr>
          <p:cNvPr name="AutoShape 16" id="16"/>
          <p:cNvSpPr/>
          <p:nvPr/>
        </p:nvSpPr>
        <p:spPr>
          <a:xfrm flipH="true">
            <a:off x="5892718" y="3560996"/>
            <a:ext cx="3251282" cy="974572"/>
          </a:xfrm>
          <a:prstGeom prst="line">
            <a:avLst/>
          </a:prstGeom>
          <a:ln cap="rnd" w="9525">
            <a:solidFill>
              <a:srgbClr val="666666"/>
            </a:solidFill>
            <a:prstDash val="solid"/>
            <a:headEnd type="none" len="sm" w="sm"/>
            <a:tailEnd type="none" len="sm" w="sm"/>
          </a:ln>
        </p:spPr>
      </p:sp>
      <p:sp>
        <p:nvSpPr>
          <p:cNvPr name="AutoShape 17" id="17"/>
          <p:cNvSpPr/>
          <p:nvPr/>
        </p:nvSpPr>
        <p:spPr>
          <a:xfrm>
            <a:off x="9144000" y="3560996"/>
            <a:ext cx="2757534" cy="974572"/>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77468" y="1786816"/>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1022907"/>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Confirmatory Factor Analysis (CFA)</a:t>
            </a:r>
          </a:p>
        </p:txBody>
      </p:sp>
      <p:grpSp>
        <p:nvGrpSpPr>
          <p:cNvPr name="Group 3" id="3"/>
          <p:cNvGrpSpPr/>
          <p:nvPr/>
        </p:nvGrpSpPr>
        <p:grpSpPr>
          <a:xfrm rot="0">
            <a:off x="9753600" y="4587630"/>
            <a:ext cx="7639200" cy="5080415"/>
            <a:chOff x="0" y="0"/>
            <a:chExt cx="10185600" cy="6773886"/>
          </a:xfrm>
        </p:grpSpPr>
        <p:sp>
          <p:nvSpPr>
            <p:cNvPr name="Freeform 4" id="4"/>
            <p:cNvSpPr/>
            <p:nvPr/>
          </p:nvSpPr>
          <p:spPr>
            <a:xfrm flipH="false" flipV="false" rot="0">
              <a:off x="0" y="0"/>
              <a:ext cx="10185654" cy="6773898"/>
            </a:xfrm>
            <a:custGeom>
              <a:avLst/>
              <a:gdLst/>
              <a:ahLst/>
              <a:cxnLst/>
              <a:rect r="r" b="b" t="t" l="l"/>
              <a:pathLst>
                <a:path h="6773898" w="10185654">
                  <a:moveTo>
                    <a:pt x="0" y="1129033"/>
                  </a:moveTo>
                  <a:cubicBezTo>
                    <a:pt x="0" y="505411"/>
                    <a:pt x="431673" y="0"/>
                    <a:pt x="964311" y="0"/>
                  </a:cubicBezTo>
                  <a:lnTo>
                    <a:pt x="9221343" y="0"/>
                  </a:lnTo>
                  <a:cubicBezTo>
                    <a:pt x="9753854" y="0"/>
                    <a:pt x="10185654" y="505411"/>
                    <a:pt x="10185654" y="1129033"/>
                  </a:cubicBezTo>
                  <a:lnTo>
                    <a:pt x="10185654" y="5644867"/>
                  </a:lnTo>
                  <a:cubicBezTo>
                    <a:pt x="10185654" y="6268341"/>
                    <a:pt x="9753981" y="6773898"/>
                    <a:pt x="9221343" y="6773898"/>
                  </a:cubicBezTo>
                  <a:lnTo>
                    <a:pt x="964311" y="6773898"/>
                  </a:lnTo>
                  <a:cubicBezTo>
                    <a:pt x="431673" y="6773898"/>
                    <a:pt x="0" y="6268341"/>
                    <a:pt x="0" y="5644867"/>
                  </a:cubicBezTo>
                  <a:close/>
                </a:path>
              </a:pathLst>
            </a:custGeom>
            <a:solidFill>
              <a:srgbClr val="EA4827">
                <a:alpha val="25098"/>
              </a:srgbClr>
            </a:solidFill>
          </p:spPr>
        </p:sp>
      </p:grpSp>
      <p:grpSp>
        <p:nvGrpSpPr>
          <p:cNvPr name="Group 5" id="5"/>
          <p:cNvGrpSpPr/>
          <p:nvPr/>
        </p:nvGrpSpPr>
        <p:grpSpPr>
          <a:xfrm rot="0">
            <a:off x="866166" y="4578193"/>
            <a:ext cx="7639200" cy="5089852"/>
            <a:chOff x="0" y="0"/>
            <a:chExt cx="10185600" cy="6786469"/>
          </a:xfrm>
        </p:grpSpPr>
        <p:sp>
          <p:nvSpPr>
            <p:cNvPr name="Freeform 6" id="6"/>
            <p:cNvSpPr/>
            <p:nvPr/>
          </p:nvSpPr>
          <p:spPr>
            <a:xfrm flipH="false" flipV="false" rot="0">
              <a:off x="0" y="0"/>
              <a:ext cx="10185654" cy="6786481"/>
            </a:xfrm>
            <a:custGeom>
              <a:avLst/>
              <a:gdLst/>
              <a:ahLst/>
              <a:cxnLst/>
              <a:rect r="r" b="b" t="t" l="l"/>
              <a:pathLst>
                <a:path h="6786481" w="10185654">
                  <a:moveTo>
                    <a:pt x="0" y="1131130"/>
                  </a:moveTo>
                  <a:cubicBezTo>
                    <a:pt x="0" y="506349"/>
                    <a:pt x="431673" y="0"/>
                    <a:pt x="964311" y="0"/>
                  </a:cubicBezTo>
                  <a:lnTo>
                    <a:pt x="9221343" y="0"/>
                  </a:lnTo>
                  <a:cubicBezTo>
                    <a:pt x="9753854" y="0"/>
                    <a:pt x="10185654" y="506349"/>
                    <a:pt x="10185654" y="1131130"/>
                  </a:cubicBezTo>
                  <a:lnTo>
                    <a:pt x="10185654" y="5655353"/>
                  </a:lnTo>
                  <a:cubicBezTo>
                    <a:pt x="10185654" y="6279985"/>
                    <a:pt x="9753981" y="6786481"/>
                    <a:pt x="9221343" y="6786481"/>
                  </a:cubicBezTo>
                  <a:lnTo>
                    <a:pt x="964311" y="6786481"/>
                  </a:lnTo>
                  <a:cubicBezTo>
                    <a:pt x="431673" y="6786480"/>
                    <a:pt x="0" y="6279985"/>
                    <a:pt x="0" y="5655353"/>
                  </a:cubicBezTo>
                  <a:close/>
                </a:path>
              </a:pathLst>
            </a:custGeom>
            <a:solidFill>
              <a:srgbClr val="C8FFB4">
                <a:alpha val="25098"/>
              </a:srgbClr>
            </a:solidFill>
          </p:spPr>
        </p:sp>
      </p:grpSp>
      <p:sp>
        <p:nvSpPr>
          <p:cNvPr name="TextBox 7" id="7"/>
          <p:cNvSpPr txBox="true"/>
          <p:nvPr/>
        </p:nvSpPr>
        <p:spPr>
          <a:xfrm rot="0">
            <a:off x="1482143" y="483393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Pros : </a:t>
            </a:r>
          </a:p>
        </p:txBody>
      </p:sp>
      <p:sp>
        <p:nvSpPr>
          <p:cNvPr name="TextBox 8" id="8"/>
          <p:cNvSpPr txBox="true"/>
          <p:nvPr/>
        </p:nvSpPr>
        <p:spPr>
          <a:xfrm rot="0">
            <a:off x="1363723" y="5336777"/>
            <a:ext cx="6370577" cy="4662678"/>
          </a:xfrm>
          <a:prstGeom prst="rect">
            <a:avLst/>
          </a:prstGeom>
        </p:spPr>
        <p:txBody>
          <a:bodyPr anchor="t" rtlCol="false" tIns="0" lIns="0" bIns="0" rIns="0">
            <a:spAutoFit/>
          </a:bodyPr>
          <a:lstStyle/>
          <a:p>
            <a:pPr algn="l" marL="388620" indent="-194310" lvl="1">
              <a:lnSpc>
                <a:spcPts val="3096"/>
              </a:lnSpc>
              <a:buFont typeface="Arial"/>
              <a:buChar char="•"/>
            </a:pPr>
            <a:r>
              <a:rPr lang="en-US" sz="1800" spc="16">
                <a:solidFill>
                  <a:srgbClr val="000000"/>
                </a:solidFill>
                <a:latin typeface="Roboto Bold"/>
                <a:ea typeface="Roboto Bold"/>
                <a:cs typeface="Roboto Bold"/>
                <a:sym typeface="Roboto Bold"/>
              </a:rPr>
              <a:t>Model Validation: </a:t>
            </a:r>
            <a:r>
              <a:rPr lang="en-US" sz="1800" spc="16">
                <a:solidFill>
                  <a:srgbClr val="000000"/>
                </a:solidFill>
                <a:latin typeface="Roboto"/>
                <a:ea typeface="Roboto"/>
                <a:cs typeface="Roboto"/>
                <a:sym typeface="Roboto"/>
              </a:rPr>
              <a:t>CFA provides a formal test of the fit between the hypothesized model and the observed data, helping to validate the theoretical structure.</a:t>
            </a:r>
          </a:p>
          <a:p>
            <a:pPr algn="l" marL="388620" indent="-194310" lvl="1">
              <a:lnSpc>
                <a:spcPts val="3096"/>
              </a:lnSpc>
              <a:buFont typeface="Arial"/>
              <a:buChar char="•"/>
            </a:pPr>
            <a:r>
              <a:rPr lang="en-US" sz="1800" spc="16">
                <a:solidFill>
                  <a:srgbClr val="000000"/>
                </a:solidFill>
                <a:latin typeface="Roboto Bold"/>
                <a:ea typeface="Roboto Bold"/>
                <a:cs typeface="Roboto Bold"/>
                <a:sym typeface="Roboto Bold"/>
              </a:rPr>
              <a:t>Flexibility: </a:t>
            </a:r>
            <a:r>
              <a:rPr lang="en-US" sz="1800" spc="16">
                <a:solidFill>
                  <a:srgbClr val="000000"/>
                </a:solidFill>
                <a:latin typeface="Roboto"/>
                <a:ea typeface="Roboto"/>
                <a:cs typeface="Roboto"/>
                <a:sym typeface="Roboto"/>
              </a:rPr>
              <a:t>CFA allows for complex models, including multiple factors, correlated factors, and higher-order factors, providing flexibility in modeling various types of data structures.</a:t>
            </a:r>
          </a:p>
          <a:p>
            <a:pPr algn="l" marL="388620" indent="-194310" lvl="1">
              <a:lnSpc>
                <a:spcPts val="3096"/>
              </a:lnSpc>
              <a:buFont typeface="Arial"/>
              <a:buChar char="•"/>
            </a:pPr>
            <a:r>
              <a:rPr lang="en-US" sz="1800" spc="16">
                <a:solidFill>
                  <a:srgbClr val="000000"/>
                </a:solidFill>
                <a:latin typeface="Roboto Bold"/>
                <a:ea typeface="Roboto Bold"/>
                <a:cs typeface="Roboto Bold"/>
                <a:sym typeface="Roboto Bold"/>
              </a:rPr>
              <a:t>Hypothesis Testing: </a:t>
            </a:r>
            <a:r>
              <a:rPr lang="en-US" sz="1800" spc="16">
                <a:solidFill>
                  <a:srgbClr val="000000"/>
                </a:solidFill>
                <a:latin typeface="Roboto"/>
                <a:ea typeface="Roboto"/>
                <a:cs typeface="Roboto"/>
                <a:sym typeface="Roboto"/>
              </a:rPr>
              <a:t>Allows researchers to formally test hypotheses about the factor structure, such as the number of factors, the loadings of specific variables, and the correlations between factors.</a:t>
            </a:r>
          </a:p>
          <a:p>
            <a:pPr algn="l">
              <a:lnSpc>
                <a:spcPts val="3096"/>
              </a:lnSpc>
            </a:pPr>
          </a:p>
        </p:txBody>
      </p:sp>
      <p:sp>
        <p:nvSpPr>
          <p:cNvPr name="TextBox 9" id="9"/>
          <p:cNvSpPr txBox="true"/>
          <p:nvPr/>
        </p:nvSpPr>
        <p:spPr>
          <a:xfrm rot="0">
            <a:off x="10238994" y="4860527"/>
            <a:ext cx="4045950" cy="571500"/>
          </a:xfrm>
          <a:prstGeom prst="rect">
            <a:avLst/>
          </a:prstGeom>
        </p:spPr>
        <p:txBody>
          <a:bodyPr anchor="t" rtlCol="false" tIns="0" lIns="0" bIns="0" rIns="0">
            <a:spAutoFit/>
          </a:bodyPr>
          <a:lstStyle/>
          <a:p>
            <a:pPr algn="l">
              <a:lnSpc>
                <a:spcPts val="4320"/>
              </a:lnSpc>
            </a:pPr>
            <a:r>
              <a:rPr lang="en-US" sz="3600">
                <a:solidFill>
                  <a:srgbClr val="000000"/>
                </a:solidFill>
                <a:latin typeface="Arimo Bold"/>
                <a:ea typeface="Arimo Bold"/>
                <a:cs typeface="Arimo Bold"/>
                <a:sym typeface="Arimo Bold"/>
              </a:rPr>
              <a:t>Cons :</a:t>
            </a:r>
          </a:p>
        </p:txBody>
      </p:sp>
      <p:sp>
        <p:nvSpPr>
          <p:cNvPr name="TextBox 10" id="10"/>
          <p:cNvSpPr txBox="true"/>
          <p:nvPr/>
        </p:nvSpPr>
        <p:spPr>
          <a:xfrm rot="0">
            <a:off x="10029825" y="5346302"/>
            <a:ext cx="6953256" cy="4442841"/>
          </a:xfrm>
          <a:prstGeom prst="rect">
            <a:avLst/>
          </a:prstGeom>
        </p:spPr>
        <p:txBody>
          <a:bodyPr anchor="t" rtlCol="false" tIns="0" lIns="0" bIns="0" rIns="0">
            <a:spAutoFit/>
          </a:bodyPr>
          <a:lstStyle/>
          <a:p>
            <a:pPr algn="l" marL="388620" indent="-194310" lvl="1">
              <a:lnSpc>
                <a:spcPts val="2952"/>
              </a:lnSpc>
              <a:buFont typeface="Arial"/>
              <a:buChar char="•"/>
            </a:pPr>
            <a:r>
              <a:rPr lang="en-US" sz="1800" spc="16">
                <a:solidFill>
                  <a:srgbClr val="000000"/>
                </a:solidFill>
                <a:latin typeface="Roboto Bold"/>
                <a:ea typeface="Roboto Bold"/>
                <a:cs typeface="Roboto Bold"/>
                <a:sym typeface="Roboto Bold"/>
              </a:rPr>
              <a:t>Limited Exploratory Capability:</a:t>
            </a:r>
            <a:r>
              <a:rPr lang="en-US" sz="1800" spc="16">
                <a:solidFill>
                  <a:srgbClr val="000000"/>
                </a:solidFill>
                <a:latin typeface="Roboto"/>
                <a:ea typeface="Roboto"/>
                <a:cs typeface="Roboto"/>
                <a:sym typeface="Roboto"/>
              </a:rPr>
              <a:t> Unlike EFA, CFA is not suitable for exploring the data for unknown factor structures. It can only test pre-specified models, limiting its usefulness in exploratory research.</a:t>
            </a:r>
          </a:p>
          <a:p>
            <a:pPr algn="l" marL="388620" indent="-194310" lvl="1">
              <a:lnSpc>
                <a:spcPts val="2952"/>
              </a:lnSpc>
              <a:buFont typeface="Arial"/>
              <a:buChar char="•"/>
            </a:pPr>
            <a:r>
              <a:rPr lang="en-US" sz="1800" spc="16">
                <a:solidFill>
                  <a:srgbClr val="000000"/>
                </a:solidFill>
                <a:latin typeface="Roboto Bold"/>
                <a:ea typeface="Roboto Bold"/>
                <a:cs typeface="Roboto Bold"/>
                <a:sym typeface="Roboto Bold"/>
              </a:rPr>
              <a:t>Rigidity:</a:t>
            </a:r>
            <a:r>
              <a:rPr lang="en-US" sz="1800" spc="16">
                <a:solidFill>
                  <a:srgbClr val="000000"/>
                </a:solidFill>
                <a:latin typeface="Roboto"/>
                <a:ea typeface="Roboto"/>
                <a:cs typeface="Roboto"/>
                <a:sym typeface="Roboto"/>
              </a:rPr>
              <a:t> CFA is less flexible than EFA in that it requires a predefined model. This rigidity means that if the model does not fit well, the researcher must either revise the model based on theoretical considerations or consider alternative models</a:t>
            </a:r>
          </a:p>
          <a:p>
            <a:pPr algn="l" marL="388620" indent="-194310" lvl="1">
              <a:lnSpc>
                <a:spcPts val="2952"/>
              </a:lnSpc>
              <a:buFont typeface="Arial"/>
              <a:buChar char="•"/>
            </a:pPr>
            <a:r>
              <a:rPr lang="en-US" sz="1800" spc="16">
                <a:solidFill>
                  <a:srgbClr val="000000"/>
                </a:solidFill>
                <a:latin typeface="Roboto Bold"/>
                <a:ea typeface="Roboto Bold"/>
                <a:cs typeface="Roboto Bold"/>
                <a:sym typeface="Roboto Bold"/>
              </a:rPr>
              <a:t>Sensitivity to Data Quality:</a:t>
            </a:r>
            <a:r>
              <a:rPr lang="en-US" sz="1800" spc="16">
                <a:solidFill>
                  <a:srgbClr val="000000"/>
                </a:solidFill>
                <a:latin typeface="Roboto"/>
                <a:ea typeface="Roboto"/>
                <a:cs typeface="Roboto"/>
                <a:sym typeface="Roboto"/>
              </a:rPr>
              <a:t> CFA is sensitive to the quality of the data. Issues such as non-normality, outliers, or missing data can adversely affect the results and model fit.</a:t>
            </a:r>
          </a:p>
          <a:p>
            <a:pPr algn="l">
              <a:lnSpc>
                <a:spcPts val="2952"/>
              </a:lnSpc>
            </a:pPr>
          </a:p>
        </p:txBody>
      </p:sp>
      <p:sp>
        <p:nvSpPr>
          <p:cNvPr name="Freeform 11" id="11"/>
          <p:cNvSpPr/>
          <p:nvPr/>
        </p:nvSpPr>
        <p:spPr>
          <a:xfrm flipH="false" flipV="false" rot="0">
            <a:off x="7417866" y="4927202"/>
            <a:ext cx="734982" cy="734982"/>
          </a:xfrm>
          <a:custGeom>
            <a:avLst/>
            <a:gdLst/>
            <a:ahLst/>
            <a:cxnLst/>
            <a:rect r="r" b="b" t="t" l="l"/>
            <a:pathLst>
              <a:path h="734982" w="734982">
                <a:moveTo>
                  <a:pt x="0" y="0"/>
                </a:moveTo>
                <a:lnTo>
                  <a:pt x="734982" y="0"/>
                </a:lnTo>
                <a:lnTo>
                  <a:pt x="734982" y="734982"/>
                </a:lnTo>
                <a:lnTo>
                  <a:pt x="0" y="734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16304575" y="4753521"/>
            <a:ext cx="678506" cy="678506"/>
          </a:xfrm>
          <a:custGeom>
            <a:avLst/>
            <a:gdLst/>
            <a:ahLst/>
            <a:cxnLst/>
            <a:rect r="r" b="b" t="t" l="l"/>
            <a:pathLst>
              <a:path h="678506" w="678506">
                <a:moveTo>
                  <a:pt x="0" y="0"/>
                </a:moveTo>
                <a:lnTo>
                  <a:pt x="678506" y="0"/>
                </a:lnTo>
                <a:lnTo>
                  <a:pt x="678506" y="678506"/>
                </a:lnTo>
                <a:lnTo>
                  <a:pt x="0" y="6785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3" id="13"/>
          <p:cNvGrpSpPr/>
          <p:nvPr/>
        </p:nvGrpSpPr>
        <p:grpSpPr>
          <a:xfrm rot="0">
            <a:off x="2336038" y="2367394"/>
            <a:ext cx="13615923" cy="1193603"/>
            <a:chOff x="0" y="0"/>
            <a:chExt cx="18154564" cy="1591470"/>
          </a:xfrm>
        </p:grpSpPr>
        <p:sp>
          <p:nvSpPr>
            <p:cNvPr name="Freeform 14" id="14"/>
            <p:cNvSpPr/>
            <p:nvPr/>
          </p:nvSpPr>
          <p:spPr>
            <a:xfrm flipH="false" flipV="false" rot="0">
              <a:off x="0" y="0"/>
              <a:ext cx="18154569" cy="1591584"/>
            </a:xfrm>
            <a:custGeom>
              <a:avLst/>
              <a:gdLst/>
              <a:ahLst/>
              <a:cxnLst/>
              <a:rect r="r" b="b" t="t" l="l"/>
              <a:pathLst>
                <a:path h="1591584" w="18154569">
                  <a:moveTo>
                    <a:pt x="0" y="795799"/>
                  </a:moveTo>
                  <a:cubicBezTo>
                    <a:pt x="0" y="356266"/>
                    <a:pt x="322157" y="0"/>
                    <a:pt x="719608" y="0"/>
                  </a:cubicBezTo>
                  <a:lnTo>
                    <a:pt x="17434961" y="0"/>
                  </a:lnTo>
                  <a:cubicBezTo>
                    <a:pt x="17832411" y="0"/>
                    <a:pt x="18154569" y="356266"/>
                    <a:pt x="18154569" y="795799"/>
                  </a:cubicBezTo>
                  <a:cubicBezTo>
                    <a:pt x="18154569" y="1235332"/>
                    <a:pt x="17832411" y="1591584"/>
                    <a:pt x="17434961" y="1591584"/>
                  </a:cubicBezTo>
                  <a:lnTo>
                    <a:pt x="719608" y="1591584"/>
                  </a:lnTo>
                  <a:cubicBezTo>
                    <a:pt x="322157" y="1591455"/>
                    <a:pt x="0" y="1235189"/>
                    <a:pt x="0" y="795799"/>
                  </a:cubicBezTo>
                  <a:close/>
                </a:path>
              </a:pathLst>
            </a:custGeom>
            <a:solidFill>
              <a:srgbClr val="E4EA27">
                <a:alpha val="25098"/>
              </a:srgbClr>
            </a:solidFill>
          </p:spPr>
        </p:sp>
      </p:grpSp>
      <p:sp>
        <p:nvSpPr>
          <p:cNvPr name="TextBox 15" id="15"/>
          <p:cNvSpPr txBox="true"/>
          <p:nvPr/>
        </p:nvSpPr>
        <p:spPr>
          <a:xfrm rot="0">
            <a:off x="2574768" y="2494413"/>
            <a:ext cx="11861196" cy="866775"/>
          </a:xfrm>
          <a:prstGeom prst="rect">
            <a:avLst/>
          </a:prstGeom>
        </p:spPr>
        <p:txBody>
          <a:bodyPr anchor="t" rtlCol="false" tIns="0" lIns="0" bIns="0" rIns="0">
            <a:spAutoFit/>
          </a:bodyPr>
          <a:lstStyle/>
          <a:p>
            <a:pPr algn="ctr">
              <a:lnSpc>
                <a:spcPts val="2280"/>
              </a:lnSpc>
            </a:pPr>
            <a:r>
              <a:rPr lang="en-US" sz="1900">
                <a:solidFill>
                  <a:srgbClr val="000000"/>
                </a:solidFill>
                <a:latin typeface="Arimo Bold"/>
                <a:ea typeface="Arimo Bold"/>
                <a:cs typeface="Arimo Bold"/>
                <a:sym typeface="Arimo Bold"/>
              </a:rPr>
              <a:t>is a statistical technique used to test whether a set of observed variables fits a hypothesized factor structure. Unlike Exploratory Factor Analysis (EFA), which explores potential underlying structures, CFA is used to confirm or validate a pre-specified factor structure.</a:t>
            </a:r>
          </a:p>
        </p:txBody>
      </p:sp>
      <p:sp>
        <p:nvSpPr>
          <p:cNvPr name="AutoShape 16" id="16"/>
          <p:cNvSpPr/>
          <p:nvPr/>
        </p:nvSpPr>
        <p:spPr>
          <a:xfrm flipH="true">
            <a:off x="5892718" y="3560996"/>
            <a:ext cx="3251282" cy="974572"/>
          </a:xfrm>
          <a:prstGeom prst="line">
            <a:avLst/>
          </a:prstGeom>
          <a:ln cap="rnd" w="9525">
            <a:solidFill>
              <a:srgbClr val="666666"/>
            </a:solidFill>
            <a:prstDash val="solid"/>
            <a:headEnd type="none" len="sm" w="sm"/>
            <a:tailEnd type="none" len="sm" w="sm"/>
          </a:ln>
        </p:spPr>
      </p:sp>
      <p:sp>
        <p:nvSpPr>
          <p:cNvPr name="AutoShape 17" id="17"/>
          <p:cNvSpPr/>
          <p:nvPr/>
        </p:nvSpPr>
        <p:spPr>
          <a:xfrm>
            <a:off x="9144000" y="3560996"/>
            <a:ext cx="2757534" cy="974572"/>
          </a:xfrm>
          <a:prstGeom prst="line">
            <a:avLst/>
          </a:prstGeom>
          <a:ln cap="rnd" w="9525">
            <a:solidFill>
              <a:srgbClr val="666666"/>
            </a:solidFill>
            <a:prstDash val="solid"/>
            <a:headEnd type="none" len="sm" w="sm"/>
            <a:tailEnd type="none" len="sm" w="sm"/>
          </a:ln>
        </p:spPr>
      </p:sp>
      <p:sp>
        <p:nvSpPr>
          <p:cNvPr name="Freeform 18" id="18"/>
          <p:cNvSpPr/>
          <p:nvPr/>
        </p:nvSpPr>
        <p:spPr>
          <a:xfrm flipH="false" flipV="false" rot="0">
            <a:off x="14777468" y="1786816"/>
            <a:ext cx="2596156" cy="2291494"/>
          </a:xfrm>
          <a:custGeom>
            <a:avLst/>
            <a:gdLst/>
            <a:ahLst/>
            <a:cxnLst/>
            <a:rect r="r" b="b" t="t" l="l"/>
            <a:pathLst>
              <a:path h="2291494" w="2596156">
                <a:moveTo>
                  <a:pt x="0" y="0"/>
                </a:moveTo>
                <a:lnTo>
                  <a:pt x="2596156" y="0"/>
                </a:lnTo>
                <a:lnTo>
                  <a:pt x="2596156" y="2291494"/>
                </a:lnTo>
                <a:lnTo>
                  <a:pt x="0" y="229149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12907" y="293350"/>
            <a:ext cx="16276350" cy="714375"/>
          </a:xfrm>
          <a:prstGeom prst="rect">
            <a:avLst/>
          </a:prstGeom>
        </p:spPr>
        <p:txBody>
          <a:bodyPr anchor="t" rtlCol="false" tIns="0" lIns="0" bIns="0" rIns="0">
            <a:spAutoFit/>
          </a:bodyPr>
          <a:lstStyle/>
          <a:p>
            <a:pPr algn="ctr">
              <a:lnSpc>
                <a:spcPts val="5400"/>
              </a:lnSpc>
            </a:pPr>
            <a:r>
              <a:rPr lang="en-US" sz="4500">
                <a:solidFill>
                  <a:srgbClr val="000000"/>
                </a:solidFill>
                <a:latin typeface="Arimo Bold"/>
                <a:ea typeface="Arimo Bold"/>
                <a:cs typeface="Arimo Bold"/>
                <a:sym typeface="Arimo Bold"/>
              </a:rPr>
              <a:t>Conclusion</a:t>
            </a:r>
          </a:p>
        </p:txBody>
      </p:sp>
      <p:sp>
        <p:nvSpPr>
          <p:cNvPr name="Freeform 3" id="3"/>
          <p:cNvSpPr/>
          <p:nvPr/>
        </p:nvSpPr>
        <p:spPr>
          <a:xfrm flipH="false" flipV="false" rot="5400000">
            <a:off x="1097768" y="557657"/>
            <a:ext cx="1244108" cy="1267944"/>
          </a:xfrm>
          <a:custGeom>
            <a:avLst/>
            <a:gdLst/>
            <a:ahLst/>
            <a:cxnLst/>
            <a:rect r="r" b="b" t="t" l="l"/>
            <a:pathLst>
              <a:path h="1267944" w="1244108">
                <a:moveTo>
                  <a:pt x="0" y="0"/>
                </a:moveTo>
                <a:lnTo>
                  <a:pt x="1244108" y="0"/>
                </a:lnTo>
                <a:lnTo>
                  <a:pt x="1244108" y="1267944"/>
                </a:lnTo>
                <a:lnTo>
                  <a:pt x="0" y="12679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22555" y="1491434"/>
            <a:ext cx="17233099" cy="8438747"/>
            <a:chOff x="0" y="0"/>
            <a:chExt cx="22977465" cy="11251663"/>
          </a:xfrm>
        </p:grpSpPr>
        <p:sp>
          <p:nvSpPr>
            <p:cNvPr name="Freeform 5" id="5"/>
            <p:cNvSpPr/>
            <p:nvPr/>
          </p:nvSpPr>
          <p:spPr>
            <a:xfrm flipH="false" flipV="false" rot="0">
              <a:off x="0" y="0"/>
              <a:ext cx="22977373" cy="11251663"/>
            </a:xfrm>
            <a:custGeom>
              <a:avLst/>
              <a:gdLst/>
              <a:ahLst/>
              <a:cxnLst/>
              <a:rect r="r" b="b" t="t" l="l"/>
              <a:pathLst>
                <a:path h="11251663" w="22977373">
                  <a:moveTo>
                    <a:pt x="0" y="1712210"/>
                  </a:moveTo>
                  <a:cubicBezTo>
                    <a:pt x="0" y="766520"/>
                    <a:pt x="1548377" y="0"/>
                    <a:pt x="3458680" y="0"/>
                  </a:cubicBezTo>
                  <a:lnTo>
                    <a:pt x="19518692" y="0"/>
                  </a:lnTo>
                  <a:cubicBezTo>
                    <a:pt x="21428994" y="0"/>
                    <a:pt x="22977373" y="766520"/>
                    <a:pt x="22977373" y="1712210"/>
                  </a:cubicBezTo>
                  <a:lnTo>
                    <a:pt x="22977373" y="9539453"/>
                  </a:lnTo>
                  <a:cubicBezTo>
                    <a:pt x="22977373" y="10485143"/>
                    <a:pt x="21428994" y="11251663"/>
                    <a:pt x="19518692" y="11251663"/>
                  </a:cubicBezTo>
                  <a:lnTo>
                    <a:pt x="3458680" y="11251663"/>
                  </a:lnTo>
                  <a:cubicBezTo>
                    <a:pt x="1548377" y="11251663"/>
                    <a:pt x="0" y="10485143"/>
                    <a:pt x="0" y="9539453"/>
                  </a:cubicBezTo>
                  <a:close/>
                </a:path>
              </a:pathLst>
            </a:custGeom>
            <a:solidFill>
              <a:srgbClr val="26EAB8">
                <a:alpha val="12157"/>
              </a:srgbClr>
            </a:solidFill>
          </p:spPr>
        </p:sp>
      </p:grpSp>
      <p:sp>
        <p:nvSpPr>
          <p:cNvPr name="TextBox 6" id="6"/>
          <p:cNvSpPr txBox="true"/>
          <p:nvPr/>
        </p:nvSpPr>
        <p:spPr>
          <a:xfrm rot="0">
            <a:off x="1028700" y="2299489"/>
            <a:ext cx="16230600" cy="3598729"/>
          </a:xfrm>
          <a:prstGeom prst="rect">
            <a:avLst/>
          </a:prstGeom>
        </p:spPr>
        <p:txBody>
          <a:bodyPr anchor="t" rtlCol="false" tIns="0" lIns="0" bIns="0" rIns="0">
            <a:spAutoFit/>
          </a:bodyPr>
          <a:lstStyle/>
          <a:p>
            <a:pPr algn="l">
              <a:lnSpc>
                <a:spcPts val="2863"/>
              </a:lnSpc>
            </a:pPr>
            <a:r>
              <a:rPr lang="en-US" sz="2045">
                <a:solidFill>
                  <a:srgbClr val="000000"/>
                </a:solidFill>
                <a:latin typeface="Roboto"/>
                <a:ea typeface="Roboto"/>
                <a:cs typeface="Roboto"/>
                <a:sym typeface="Roboto"/>
              </a:rPr>
              <a:t>Feature selection and factor analysis are critical techniques in the preprocessing pipeline of machine learning and statistical analysis. Feature selection focuses on identifying and retaining the most important features from the dataset, leading to simpler, more interpretable models with improved generalization and reduced overfitting.</a:t>
            </a:r>
          </a:p>
          <a:p>
            <a:pPr algn="l">
              <a:lnSpc>
                <a:spcPts val="2863"/>
              </a:lnSpc>
            </a:pPr>
          </a:p>
          <a:p>
            <a:pPr algn="l">
              <a:lnSpc>
                <a:spcPts val="2863"/>
              </a:lnSpc>
            </a:pPr>
            <a:r>
              <a:rPr lang="en-US" sz="2045">
                <a:solidFill>
                  <a:srgbClr val="000000"/>
                </a:solidFill>
                <a:latin typeface="Roboto"/>
                <a:ea typeface="Roboto"/>
                <a:cs typeface="Roboto"/>
                <a:sym typeface="Roboto"/>
              </a:rPr>
              <a:t>On the other hand, factor analysis serves as a dimensionality reduction technique, uncovering latent variables that explain the underlying relationships between observed variables. It helps in simplifying complex datasets by capturing the variance through fewer factors.</a:t>
            </a:r>
          </a:p>
          <a:p>
            <a:pPr algn="l">
              <a:lnSpc>
                <a:spcPts val="2863"/>
              </a:lnSpc>
            </a:pPr>
          </a:p>
          <a:p>
            <a:pPr algn="l">
              <a:lnSpc>
                <a:spcPts val="2822"/>
              </a:lnSpc>
            </a:pPr>
            <a:r>
              <a:rPr lang="en-US" sz="2045" spc="26">
                <a:solidFill>
                  <a:srgbClr val="000000"/>
                </a:solidFill>
                <a:latin typeface="Roboto"/>
                <a:ea typeface="Roboto"/>
                <a:cs typeface="Roboto"/>
                <a:sym typeface="Roboto"/>
              </a:rPr>
              <a:t>Together, these methods allow us to better understand the data's structure, improve model performance, and streamline the overall analysis process. Choosing the right approach depends on the problem at hand, but both techniques are vital for building efficient and effective models in data science.</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22097.2210" end="11013.7790"/>
                </p14:media>
              </p:ext>
            </p:extLst>
          </p:nvPr>
        </p:nvPicPr>
        <p:blipFill>
          <a:blip r:embed="rId2"/>
          <a:srcRect l="0" t="12530" r="11363" b="0"/>
          <a:stretch>
            <a:fillRect/>
          </a:stretch>
        </p:blipFill>
        <p:spPr>
          <a:xfrm flipH="false" flipV="false">
            <a:off x="0" y="0"/>
            <a:ext cx="18288000" cy="10287000"/>
          </a:xfrm>
          <a:prstGeom prst="rect">
            <a:avLst/>
          </a:prstGeom>
        </p:spPr>
      </p:pic>
      <p:sp>
        <p:nvSpPr>
          <p:cNvPr name="Freeform 3" id="3"/>
          <p:cNvSpPr/>
          <p:nvPr/>
        </p:nvSpPr>
        <p:spPr>
          <a:xfrm flipH="false" flipV="false" rot="0">
            <a:off x="1028700" y="1946943"/>
            <a:ext cx="8371665" cy="7042663"/>
          </a:xfrm>
          <a:custGeom>
            <a:avLst/>
            <a:gdLst/>
            <a:ahLst/>
            <a:cxnLst/>
            <a:rect r="r" b="b" t="t" l="l"/>
            <a:pathLst>
              <a:path h="7042663" w="8371665">
                <a:moveTo>
                  <a:pt x="0" y="0"/>
                </a:moveTo>
                <a:lnTo>
                  <a:pt x="8371665" y="0"/>
                </a:lnTo>
                <a:lnTo>
                  <a:pt x="8371665" y="7042663"/>
                </a:lnTo>
                <a:lnTo>
                  <a:pt x="0" y="7042663"/>
                </a:lnTo>
                <a:lnTo>
                  <a:pt x="0" y="0"/>
                </a:lnTo>
                <a:close/>
              </a:path>
            </a:pathLst>
          </a:custGeom>
          <a:blipFill>
            <a:blip r:embed="rId5"/>
            <a:stretch>
              <a:fillRect l="0" t="0" r="0" b="0"/>
            </a:stretch>
          </a:blipFill>
        </p:spPr>
      </p:sp>
      <p:sp>
        <p:nvSpPr>
          <p:cNvPr name="Freeform 4" id="4"/>
          <p:cNvSpPr/>
          <p:nvPr/>
        </p:nvSpPr>
        <p:spPr>
          <a:xfrm flipH="false" flipV="false" rot="0">
            <a:off x="8319330" y="6941710"/>
            <a:ext cx="723264" cy="786157"/>
          </a:xfrm>
          <a:custGeom>
            <a:avLst/>
            <a:gdLst/>
            <a:ahLst/>
            <a:cxnLst/>
            <a:rect r="r" b="b" t="t" l="l"/>
            <a:pathLst>
              <a:path h="786157" w="723264">
                <a:moveTo>
                  <a:pt x="0" y="0"/>
                </a:moveTo>
                <a:lnTo>
                  <a:pt x="723264" y="0"/>
                </a:lnTo>
                <a:lnTo>
                  <a:pt x="723264" y="786157"/>
                </a:lnTo>
                <a:lnTo>
                  <a:pt x="0" y="7861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386471" y="2917752"/>
            <a:ext cx="7656123" cy="5024845"/>
          </a:xfrm>
          <a:prstGeom prst="rect">
            <a:avLst/>
          </a:prstGeom>
        </p:spPr>
        <p:txBody>
          <a:bodyPr anchor="t" rtlCol="false" tIns="0" lIns="0" bIns="0" rIns="0">
            <a:spAutoFit/>
          </a:bodyPr>
          <a:lstStyle/>
          <a:p>
            <a:pPr algn="ctr">
              <a:lnSpc>
                <a:spcPts val="9785"/>
              </a:lnSpc>
            </a:pPr>
            <a:r>
              <a:rPr lang="en-US" sz="8154">
                <a:solidFill>
                  <a:srgbClr val="FFFFFF"/>
                </a:solidFill>
                <a:latin typeface="Poppins Bold"/>
                <a:ea typeface="Poppins Bold"/>
                <a:cs typeface="Poppins Bold"/>
                <a:sym typeface="Poppins Bold"/>
              </a:rPr>
              <a:t>Thanks!</a:t>
            </a:r>
          </a:p>
          <a:p>
            <a:pPr algn="ctr">
              <a:lnSpc>
                <a:spcPts val="9785"/>
              </a:lnSpc>
            </a:pPr>
            <a:r>
              <a:rPr lang="en-US" sz="8154">
                <a:solidFill>
                  <a:srgbClr val="FFFFFF"/>
                </a:solidFill>
                <a:latin typeface="Poppins Bold"/>
                <a:ea typeface="Poppins Bold"/>
                <a:cs typeface="Poppins Bold"/>
                <a:sym typeface="Poppins Bold"/>
              </a:rPr>
              <a:t>Do you have any questions?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05825" y="732388"/>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F</a:t>
            </a:r>
            <a:r>
              <a:rPr lang="en-US" sz="5599">
                <a:solidFill>
                  <a:srgbClr val="000000"/>
                </a:solidFill>
                <a:latin typeface="Arimo Bold"/>
                <a:ea typeface="Arimo Bold"/>
                <a:cs typeface="Arimo Bold"/>
                <a:sym typeface="Arimo Bold"/>
              </a:rPr>
              <a:t>eature Selection Technique</a:t>
            </a:r>
          </a:p>
        </p:txBody>
      </p:sp>
      <p:sp>
        <p:nvSpPr>
          <p:cNvPr name="Freeform 3" id="3"/>
          <p:cNvSpPr/>
          <p:nvPr/>
        </p:nvSpPr>
        <p:spPr>
          <a:xfrm flipH="false" flipV="false" rot="0">
            <a:off x="13781012" y="5142372"/>
            <a:ext cx="1878126" cy="1825498"/>
          </a:xfrm>
          <a:custGeom>
            <a:avLst/>
            <a:gdLst/>
            <a:ahLst/>
            <a:cxnLst/>
            <a:rect r="r" b="b" t="t" l="l"/>
            <a:pathLst>
              <a:path h="1825498" w="1878126">
                <a:moveTo>
                  <a:pt x="0" y="0"/>
                </a:moveTo>
                <a:lnTo>
                  <a:pt x="1878126" y="0"/>
                </a:lnTo>
                <a:lnTo>
                  <a:pt x="1878126" y="1825498"/>
                </a:lnTo>
                <a:lnTo>
                  <a:pt x="0" y="18254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607450" y="5059450"/>
            <a:ext cx="1899566" cy="1991344"/>
          </a:xfrm>
          <a:custGeom>
            <a:avLst/>
            <a:gdLst/>
            <a:ahLst/>
            <a:cxnLst/>
            <a:rect r="r" b="b" t="t" l="l"/>
            <a:pathLst>
              <a:path h="1991344" w="1899566">
                <a:moveTo>
                  <a:pt x="0" y="0"/>
                </a:moveTo>
                <a:lnTo>
                  <a:pt x="1899566" y="0"/>
                </a:lnTo>
                <a:lnTo>
                  <a:pt x="1899566" y="1991344"/>
                </a:lnTo>
                <a:lnTo>
                  <a:pt x="0" y="19913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17282" y="8112537"/>
            <a:ext cx="4099026" cy="1114425"/>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Supervised</a:t>
            </a:r>
          </a:p>
          <a:p>
            <a:pPr algn="ctr">
              <a:lnSpc>
                <a:spcPts val="4320"/>
              </a:lnSpc>
            </a:pPr>
            <a:r>
              <a:rPr lang="en-US" sz="3600">
                <a:solidFill>
                  <a:srgbClr val="000000"/>
                </a:solidFill>
                <a:latin typeface="Arimo Bold"/>
                <a:ea typeface="Arimo Bold"/>
                <a:cs typeface="Arimo Bold"/>
                <a:sym typeface="Arimo Bold"/>
              </a:rPr>
              <a:t>Feature Selection</a:t>
            </a:r>
          </a:p>
        </p:txBody>
      </p:sp>
      <p:grpSp>
        <p:nvGrpSpPr>
          <p:cNvPr name="Group 6" id="6"/>
          <p:cNvGrpSpPr/>
          <p:nvPr/>
        </p:nvGrpSpPr>
        <p:grpSpPr>
          <a:xfrm rot="0">
            <a:off x="2772470" y="2423500"/>
            <a:ext cx="1569600" cy="1569600"/>
            <a:chOff x="0" y="0"/>
            <a:chExt cx="2092800" cy="2092800"/>
          </a:xfrm>
        </p:grpSpPr>
        <p:sp>
          <p:nvSpPr>
            <p:cNvPr name="Freeform 7" id="7"/>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4EA27"/>
            </a:solidFill>
          </p:spPr>
        </p:sp>
        <p:sp>
          <p:nvSpPr>
            <p:cNvPr name="TextBox 8" id="8"/>
            <p:cNvSpPr txBox="true"/>
            <p:nvPr/>
          </p:nvSpPr>
          <p:spPr>
            <a:xfrm>
              <a:off x="0" y="-28575"/>
              <a:ext cx="2092800" cy="21213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01</a:t>
              </a:r>
            </a:p>
          </p:txBody>
        </p:sp>
      </p:grpSp>
      <p:grpSp>
        <p:nvGrpSpPr>
          <p:cNvPr name="Group 9" id="9"/>
          <p:cNvGrpSpPr/>
          <p:nvPr/>
        </p:nvGrpSpPr>
        <p:grpSpPr>
          <a:xfrm rot="0">
            <a:off x="13945970" y="2423500"/>
            <a:ext cx="1569600" cy="1569600"/>
            <a:chOff x="0" y="0"/>
            <a:chExt cx="2092800" cy="2092800"/>
          </a:xfrm>
        </p:grpSpPr>
        <p:sp>
          <p:nvSpPr>
            <p:cNvPr name="Freeform 10" id="10"/>
            <p:cNvSpPr/>
            <p:nvPr/>
          </p:nvSpPr>
          <p:spPr>
            <a:xfrm flipH="false" flipV="false" rot="0">
              <a:off x="0" y="0"/>
              <a:ext cx="2092706" cy="2092706"/>
            </a:xfrm>
            <a:custGeom>
              <a:avLst/>
              <a:gdLst/>
              <a:ahLst/>
              <a:cxnLst/>
              <a:rect r="r" b="b" t="t" l="l"/>
              <a:pathLst>
                <a:path h="2092706" w="2092706">
                  <a:moveTo>
                    <a:pt x="0" y="1046353"/>
                  </a:moveTo>
                  <a:cubicBezTo>
                    <a:pt x="0" y="468503"/>
                    <a:pt x="468503" y="0"/>
                    <a:pt x="1046353" y="0"/>
                  </a:cubicBezTo>
                  <a:cubicBezTo>
                    <a:pt x="1624203" y="0"/>
                    <a:pt x="2092706" y="468503"/>
                    <a:pt x="2092706" y="1046353"/>
                  </a:cubicBezTo>
                  <a:cubicBezTo>
                    <a:pt x="2092706" y="1624203"/>
                    <a:pt x="1624203" y="2092706"/>
                    <a:pt x="1046353" y="2092706"/>
                  </a:cubicBezTo>
                  <a:cubicBezTo>
                    <a:pt x="468503" y="2092706"/>
                    <a:pt x="0" y="1624330"/>
                    <a:pt x="0" y="1046353"/>
                  </a:cubicBezTo>
                  <a:close/>
                </a:path>
              </a:pathLst>
            </a:custGeom>
            <a:solidFill>
              <a:srgbClr val="EA4827"/>
            </a:solidFill>
          </p:spPr>
        </p:sp>
        <p:sp>
          <p:nvSpPr>
            <p:cNvPr name="TextBox 11" id="11"/>
            <p:cNvSpPr txBox="true"/>
            <p:nvPr/>
          </p:nvSpPr>
          <p:spPr>
            <a:xfrm>
              <a:off x="0" y="-28575"/>
              <a:ext cx="2092800" cy="21213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02</a:t>
              </a:r>
            </a:p>
          </p:txBody>
        </p:sp>
      </p:grpSp>
      <p:sp>
        <p:nvSpPr>
          <p:cNvPr name="Freeform 12" id="12"/>
          <p:cNvSpPr/>
          <p:nvPr/>
        </p:nvSpPr>
        <p:spPr>
          <a:xfrm flipH="false" flipV="false" rot="0">
            <a:off x="7772400" y="2229100"/>
            <a:ext cx="2743208" cy="7234860"/>
          </a:xfrm>
          <a:custGeom>
            <a:avLst/>
            <a:gdLst/>
            <a:ahLst/>
            <a:cxnLst/>
            <a:rect r="r" b="b" t="t" l="l"/>
            <a:pathLst>
              <a:path h="7234860" w="2743208">
                <a:moveTo>
                  <a:pt x="0" y="0"/>
                </a:moveTo>
                <a:lnTo>
                  <a:pt x="2743208" y="0"/>
                </a:lnTo>
                <a:lnTo>
                  <a:pt x="2743208" y="7234860"/>
                </a:lnTo>
                <a:lnTo>
                  <a:pt x="0" y="72348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3" id="13"/>
          <p:cNvSpPr/>
          <p:nvPr/>
        </p:nvSpPr>
        <p:spPr>
          <a:xfrm rot="16847">
            <a:off x="4332522" y="3208300"/>
            <a:ext cx="3887297" cy="0"/>
          </a:xfrm>
          <a:prstGeom prst="line">
            <a:avLst/>
          </a:prstGeom>
          <a:ln cap="rnd" w="9525">
            <a:solidFill>
              <a:srgbClr val="666666"/>
            </a:solidFill>
            <a:prstDash val="solid"/>
            <a:headEnd type="none" len="sm" w="sm"/>
            <a:tailEnd type="oval" len="lg" w="lg"/>
          </a:ln>
        </p:spPr>
      </p:sp>
      <p:sp>
        <p:nvSpPr>
          <p:cNvPr name="AutoShape 14" id="14"/>
          <p:cNvSpPr/>
          <p:nvPr/>
        </p:nvSpPr>
        <p:spPr>
          <a:xfrm rot="13557">
            <a:off x="9125026" y="3208300"/>
            <a:ext cx="4830488" cy="0"/>
          </a:xfrm>
          <a:prstGeom prst="line">
            <a:avLst/>
          </a:prstGeom>
          <a:ln cap="rnd" w="9525">
            <a:solidFill>
              <a:srgbClr val="666666"/>
            </a:solidFill>
            <a:prstDash val="solid"/>
            <a:headEnd type="none" len="sm" w="sm"/>
            <a:tailEnd type="oval" len="lg" w="lg"/>
          </a:ln>
        </p:spPr>
      </p:sp>
      <p:sp>
        <p:nvSpPr>
          <p:cNvPr name="AutoShape 15" id="15"/>
          <p:cNvSpPr/>
          <p:nvPr/>
        </p:nvSpPr>
        <p:spPr>
          <a:xfrm rot="5325393">
            <a:off x="3118342" y="4422400"/>
            <a:ext cx="877857" cy="0"/>
          </a:xfrm>
          <a:prstGeom prst="line">
            <a:avLst/>
          </a:prstGeom>
          <a:ln cap="rnd" w="9525">
            <a:solidFill>
              <a:srgbClr val="666666"/>
            </a:solidFill>
            <a:prstDash val="solid"/>
            <a:headEnd type="none" len="sm" w="sm"/>
            <a:tailEnd type="oval" len="lg" w="lg"/>
          </a:ln>
        </p:spPr>
      </p:sp>
      <p:sp>
        <p:nvSpPr>
          <p:cNvPr name="AutoShape 16" id="16"/>
          <p:cNvSpPr/>
          <p:nvPr/>
        </p:nvSpPr>
        <p:spPr>
          <a:xfrm rot="5325393">
            <a:off x="3118272" y="7688000"/>
            <a:ext cx="877857" cy="0"/>
          </a:xfrm>
          <a:prstGeom prst="line">
            <a:avLst/>
          </a:prstGeom>
          <a:ln cap="rnd" w="9525">
            <a:solidFill>
              <a:srgbClr val="666666"/>
            </a:solidFill>
            <a:prstDash val="solid"/>
            <a:headEnd type="none" len="sm" w="sm"/>
            <a:tailEnd type="oval" len="lg" w="lg"/>
          </a:ln>
        </p:spPr>
      </p:sp>
      <p:sp>
        <p:nvSpPr>
          <p:cNvPr name="AutoShape 17" id="17"/>
          <p:cNvSpPr/>
          <p:nvPr/>
        </p:nvSpPr>
        <p:spPr>
          <a:xfrm rot="5325393">
            <a:off x="14291842" y="4422400"/>
            <a:ext cx="877857" cy="0"/>
          </a:xfrm>
          <a:prstGeom prst="line">
            <a:avLst/>
          </a:prstGeom>
          <a:ln cap="rnd" w="9525">
            <a:solidFill>
              <a:srgbClr val="666666"/>
            </a:solidFill>
            <a:prstDash val="solid"/>
            <a:headEnd type="none" len="sm" w="sm"/>
            <a:tailEnd type="oval" len="lg" w="lg"/>
          </a:ln>
        </p:spPr>
      </p:sp>
      <p:sp>
        <p:nvSpPr>
          <p:cNvPr name="AutoShape 18" id="18"/>
          <p:cNvSpPr/>
          <p:nvPr/>
        </p:nvSpPr>
        <p:spPr>
          <a:xfrm rot="5325393">
            <a:off x="14291872" y="7688000"/>
            <a:ext cx="877857" cy="0"/>
          </a:xfrm>
          <a:prstGeom prst="line">
            <a:avLst/>
          </a:prstGeom>
          <a:ln cap="rnd" w="9525">
            <a:solidFill>
              <a:srgbClr val="666666"/>
            </a:solidFill>
            <a:prstDash val="solid"/>
            <a:headEnd type="none" len="sm" w="sm"/>
            <a:tailEnd type="oval" len="lg" w="lg"/>
          </a:ln>
        </p:spPr>
      </p:sp>
      <p:sp>
        <p:nvSpPr>
          <p:cNvPr name="TextBox 19" id="19"/>
          <p:cNvSpPr txBox="true"/>
          <p:nvPr/>
        </p:nvSpPr>
        <p:spPr>
          <a:xfrm rot="0">
            <a:off x="12668258" y="8122063"/>
            <a:ext cx="4099026" cy="1114425"/>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Unsupervised</a:t>
            </a:r>
          </a:p>
          <a:p>
            <a:pPr algn="ctr">
              <a:lnSpc>
                <a:spcPts val="4320"/>
              </a:lnSpc>
            </a:pPr>
            <a:r>
              <a:rPr lang="en-US" sz="3600">
                <a:solidFill>
                  <a:srgbClr val="000000"/>
                </a:solidFill>
                <a:latin typeface="Arimo Bold"/>
                <a:ea typeface="Arimo Bold"/>
                <a:cs typeface="Arimo Bold"/>
                <a:sym typeface="Arimo Bold"/>
              </a:rPr>
              <a:t>Feature Selection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48835" y="1207471"/>
            <a:ext cx="7031500" cy="7438818"/>
          </a:xfrm>
          <a:custGeom>
            <a:avLst/>
            <a:gdLst/>
            <a:ahLst/>
            <a:cxnLst/>
            <a:rect r="r" b="b" t="t" l="l"/>
            <a:pathLst>
              <a:path h="7438818" w="7031500">
                <a:moveTo>
                  <a:pt x="0" y="0"/>
                </a:moveTo>
                <a:lnTo>
                  <a:pt x="7031500" y="0"/>
                </a:lnTo>
                <a:lnTo>
                  <a:pt x="7031500" y="7438818"/>
                </a:lnTo>
                <a:lnTo>
                  <a:pt x="0" y="7438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15029260" y="1207470"/>
            <a:ext cx="1209000" cy="1209000"/>
            <a:chOff x="0" y="0"/>
            <a:chExt cx="1612000" cy="1612000"/>
          </a:xfrm>
        </p:grpSpPr>
        <p:sp>
          <p:nvSpPr>
            <p:cNvPr name="Freeform 4" id="4"/>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F19020"/>
            </a:solidFill>
          </p:spPr>
        </p:sp>
        <p:sp>
          <p:nvSpPr>
            <p:cNvPr name="TextBox 5" id="5"/>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03</a:t>
              </a:r>
            </a:p>
          </p:txBody>
        </p:sp>
      </p:grpSp>
      <p:sp>
        <p:nvSpPr>
          <p:cNvPr name="TextBox 6" id="6"/>
          <p:cNvSpPr txBox="true"/>
          <p:nvPr/>
        </p:nvSpPr>
        <p:spPr>
          <a:xfrm rot="0">
            <a:off x="13843859" y="2805617"/>
            <a:ext cx="3433076"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Embedded</a:t>
            </a:r>
          </a:p>
        </p:txBody>
      </p:sp>
      <p:sp>
        <p:nvSpPr>
          <p:cNvPr name="TextBox 7" id="7"/>
          <p:cNvSpPr txBox="true"/>
          <p:nvPr/>
        </p:nvSpPr>
        <p:spPr>
          <a:xfrm rot="0">
            <a:off x="13711499" y="3462842"/>
            <a:ext cx="3844522" cy="2676525"/>
          </a:xfrm>
          <a:prstGeom prst="rect">
            <a:avLst/>
          </a:prstGeom>
        </p:spPr>
        <p:txBody>
          <a:bodyPr anchor="t" rtlCol="false" tIns="0" lIns="0" bIns="0" rIns="0">
            <a:spAutoFit/>
          </a:bodyPr>
          <a:lstStyle/>
          <a:p>
            <a:pPr algn="ctr">
              <a:lnSpc>
                <a:spcPts val="2160"/>
              </a:lnSpc>
            </a:pPr>
            <a:r>
              <a:rPr lang="en-US" sz="1800">
                <a:solidFill>
                  <a:srgbClr val="000000"/>
                </a:solidFill>
                <a:latin typeface="Roboto"/>
                <a:ea typeface="Roboto"/>
                <a:cs typeface="Roboto"/>
                <a:sym typeface="Roboto"/>
              </a:rPr>
              <a:t>These method of feature selection that integrates the feature selection process into the training of a machine learning model. This means that the model itself performs feature selection as part of its learning process, rather than as a separate step before model training making them efficient and effective for model training.</a:t>
            </a:r>
          </a:p>
        </p:txBody>
      </p:sp>
      <p:grpSp>
        <p:nvGrpSpPr>
          <p:cNvPr name="Group 8" id="8"/>
          <p:cNvGrpSpPr/>
          <p:nvPr/>
        </p:nvGrpSpPr>
        <p:grpSpPr>
          <a:xfrm rot="0">
            <a:off x="2043606" y="1207470"/>
            <a:ext cx="1209000" cy="1209000"/>
            <a:chOff x="0" y="0"/>
            <a:chExt cx="1612000" cy="1612000"/>
          </a:xfrm>
        </p:grpSpPr>
        <p:sp>
          <p:nvSpPr>
            <p:cNvPr name="Freeform 9" id="9"/>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E4EA27"/>
            </a:solidFill>
          </p:spPr>
        </p:sp>
        <p:sp>
          <p:nvSpPr>
            <p:cNvPr name="TextBox 10" id="10"/>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01</a:t>
              </a:r>
            </a:p>
          </p:txBody>
        </p:sp>
      </p:grpSp>
      <p:sp>
        <p:nvSpPr>
          <p:cNvPr name="TextBox 11" id="11"/>
          <p:cNvSpPr txBox="true"/>
          <p:nvPr/>
        </p:nvSpPr>
        <p:spPr>
          <a:xfrm rot="0">
            <a:off x="1004931" y="2486529"/>
            <a:ext cx="3286350"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Filter-based</a:t>
            </a:r>
          </a:p>
        </p:txBody>
      </p:sp>
      <p:sp>
        <p:nvSpPr>
          <p:cNvPr name="TextBox 12" id="12"/>
          <p:cNvSpPr txBox="true"/>
          <p:nvPr/>
        </p:nvSpPr>
        <p:spPr>
          <a:xfrm rot="0">
            <a:off x="1028700" y="3096129"/>
            <a:ext cx="3371739" cy="1609725"/>
          </a:xfrm>
          <a:prstGeom prst="rect">
            <a:avLst/>
          </a:prstGeom>
        </p:spPr>
        <p:txBody>
          <a:bodyPr anchor="t" rtlCol="false" tIns="0" lIns="0" bIns="0" rIns="0">
            <a:spAutoFit/>
          </a:bodyPr>
          <a:lstStyle/>
          <a:p>
            <a:pPr algn="ctr">
              <a:lnSpc>
                <a:spcPts val="2160"/>
              </a:lnSpc>
            </a:pPr>
            <a:r>
              <a:rPr lang="en-US" sz="1800">
                <a:solidFill>
                  <a:srgbClr val="000000"/>
                </a:solidFill>
                <a:latin typeface="Roboto"/>
                <a:ea typeface="Roboto"/>
                <a:cs typeface="Roboto"/>
                <a:sym typeface="Roboto"/>
              </a:rPr>
              <a:t>These methods select features based on statistical measures and use feature ranking to select best feature based on rank or score, independent of the learning algorithm.</a:t>
            </a:r>
          </a:p>
        </p:txBody>
      </p:sp>
      <p:grpSp>
        <p:nvGrpSpPr>
          <p:cNvPr name="Group 13" id="13"/>
          <p:cNvGrpSpPr/>
          <p:nvPr/>
        </p:nvGrpSpPr>
        <p:grpSpPr>
          <a:xfrm rot="0">
            <a:off x="2043606" y="5289255"/>
            <a:ext cx="1209000" cy="1209000"/>
            <a:chOff x="0" y="0"/>
            <a:chExt cx="1612000" cy="1612000"/>
          </a:xfrm>
        </p:grpSpPr>
        <p:sp>
          <p:nvSpPr>
            <p:cNvPr name="Freeform 14" id="14"/>
            <p:cNvSpPr/>
            <p:nvPr/>
          </p:nvSpPr>
          <p:spPr>
            <a:xfrm flipH="false" flipV="false" rot="0">
              <a:off x="0" y="0"/>
              <a:ext cx="1611884" cy="1611884"/>
            </a:xfrm>
            <a:custGeom>
              <a:avLst/>
              <a:gdLst/>
              <a:ahLst/>
              <a:cxnLst/>
              <a:rect r="r" b="b" t="t" l="l"/>
              <a:pathLst>
                <a:path h="1611884" w="1611884">
                  <a:moveTo>
                    <a:pt x="0" y="805942"/>
                  </a:moveTo>
                  <a:cubicBezTo>
                    <a:pt x="0" y="360807"/>
                    <a:pt x="360807" y="0"/>
                    <a:pt x="805942" y="0"/>
                  </a:cubicBezTo>
                  <a:cubicBezTo>
                    <a:pt x="1251077" y="0"/>
                    <a:pt x="1611884" y="360807"/>
                    <a:pt x="1611884" y="805942"/>
                  </a:cubicBezTo>
                  <a:cubicBezTo>
                    <a:pt x="1611884" y="1251077"/>
                    <a:pt x="1251077" y="1611884"/>
                    <a:pt x="805942" y="1611884"/>
                  </a:cubicBezTo>
                  <a:cubicBezTo>
                    <a:pt x="360807" y="1611884"/>
                    <a:pt x="0" y="1251204"/>
                    <a:pt x="0" y="805942"/>
                  </a:cubicBezTo>
                  <a:close/>
                </a:path>
              </a:pathLst>
            </a:custGeom>
            <a:solidFill>
              <a:srgbClr val="EA4827"/>
            </a:solidFill>
          </p:spPr>
        </p:sp>
        <p:sp>
          <p:nvSpPr>
            <p:cNvPr name="TextBox 15" id="15"/>
            <p:cNvSpPr txBox="true"/>
            <p:nvPr/>
          </p:nvSpPr>
          <p:spPr>
            <a:xfrm>
              <a:off x="0" y="-28575"/>
              <a:ext cx="1612000" cy="1640575"/>
            </a:xfrm>
            <a:prstGeom prst="rect">
              <a:avLst/>
            </a:prstGeom>
          </p:spPr>
          <p:txBody>
            <a:bodyPr anchor="ctr" rtlCol="false" tIns="50800" lIns="50800" bIns="50800" rIns="50800"/>
            <a:lstStyle/>
            <a:p>
              <a:pPr algn="ctr">
                <a:lnSpc>
                  <a:spcPts val="4320"/>
                </a:lnSpc>
              </a:pPr>
              <a:r>
                <a:rPr lang="en-US" sz="3600">
                  <a:solidFill>
                    <a:srgbClr val="FFFFFF"/>
                  </a:solidFill>
                  <a:latin typeface="Arimo Bold"/>
                  <a:ea typeface="Arimo Bold"/>
                  <a:cs typeface="Arimo Bold"/>
                  <a:sym typeface="Arimo Bold"/>
                </a:rPr>
                <a:t>02</a:t>
              </a:r>
            </a:p>
          </p:txBody>
        </p:sp>
      </p:grpSp>
      <p:sp>
        <p:nvSpPr>
          <p:cNvPr name="TextBox 16" id="16"/>
          <p:cNvSpPr txBox="true"/>
          <p:nvPr/>
        </p:nvSpPr>
        <p:spPr>
          <a:xfrm rot="0">
            <a:off x="869546" y="6545880"/>
            <a:ext cx="3530893" cy="571500"/>
          </a:xfrm>
          <a:prstGeom prst="rect">
            <a:avLst/>
          </a:prstGeom>
        </p:spPr>
        <p:txBody>
          <a:bodyPr anchor="t" rtlCol="false" tIns="0" lIns="0" bIns="0" rIns="0">
            <a:spAutoFit/>
          </a:bodyPr>
          <a:lstStyle/>
          <a:p>
            <a:pPr algn="ctr">
              <a:lnSpc>
                <a:spcPts val="4320"/>
              </a:lnSpc>
            </a:pPr>
            <a:r>
              <a:rPr lang="en-US" sz="3600">
                <a:solidFill>
                  <a:srgbClr val="000000"/>
                </a:solidFill>
                <a:latin typeface="Arimo Bold"/>
                <a:ea typeface="Arimo Bold"/>
                <a:cs typeface="Arimo Bold"/>
                <a:sym typeface="Arimo Bold"/>
              </a:rPr>
              <a:t>Wrapper-based</a:t>
            </a:r>
          </a:p>
        </p:txBody>
      </p:sp>
      <p:sp>
        <p:nvSpPr>
          <p:cNvPr name="TextBox 17" id="17"/>
          <p:cNvSpPr txBox="true"/>
          <p:nvPr/>
        </p:nvSpPr>
        <p:spPr>
          <a:xfrm rot="0">
            <a:off x="1028700" y="7165005"/>
            <a:ext cx="3665191" cy="1876425"/>
          </a:xfrm>
          <a:prstGeom prst="rect">
            <a:avLst/>
          </a:prstGeom>
        </p:spPr>
        <p:txBody>
          <a:bodyPr anchor="t" rtlCol="false" tIns="0" lIns="0" bIns="0" rIns="0">
            <a:spAutoFit/>
          </a:bodyPr>
          <a:lstStyle/>
          <a:p>
            <a:pPr algn="ctr">
              <a:lnSpc>
                <a:spcPts val="2160"/>
              </a:lnSpc>
            </a:pPr>
            <a:r>
              <a:rPr lang="en-US" sz="1800">
                <a:solidFill>
                  <a:srgbClr val="000000"/>
                </a:solidFill>
                <a:latin typeface="Roboto"/>
                <a:ea typeface="Roboto"/>
                <a:cs typeface="Roboto"/>
                <a:sym typeface="Roboto"/>
              </a:rPr>
              <a:t>These methods use a learning algorithm to evaluate the performance of different feature subsets, It follows a greedy search approach by evaluating all the possible combinations of features against the evaluation criterion</a:t>
            </a:r>
          </a:p>
        </p:txBody>
      </p:sp>
      <p:sp>
        <p:nvSpPr>
          <p:cNvPr name="AutoShape 18" id="18"/>
          <p:cNvSpPr/>
          <p:nvPr/>
        </p:nvSpPr>
        <p:spPr>
          <a:xfrm flipH="true">
            <a:off x="3242929" y="1807186"/>
            <a:ext cx="4789650" cy="20250"/>
          </a:xfrm>
          <a:prstGeom prst="line">
            <a:avLst/>
          </a:prstGeom>
          <a:ln cap="rnd" w="9525">
            <a:solidFill>
              <a:srgbClr val="666666"/>
            </a:solidFill>
            <a:prstDash val="solid"/>
            <a:headEnd type="oval" len="lg" w="lg"/>
            <a:tailEnd type="none" len="sm" w="sm"/>
          </a:ln>
        </p:spPr>
      </p:sp>
      <p:sp>
        <p:nvSpPr>
          <p:cNvPr name="AutoShape 19" id="19"/>
          <p:cNvSpPr/>
          <p:nvPr/>
        </p:nvSpPr>
        <p:spPr>
          <a:xfrm flipH="true">
            <a:off x="3243081" y="5516992"/>
            <a:ext cx="2343450" cy="391050"/>
          </a:xfrm>
          <a:prstGeom prst="line">
            <a:avLst/>
          </a:prstGeom>
          <a:ln cap="rnd" w="9525">
            <a:solidFill>
              <a:srgbClr val="666666"/>
            </a:solidFill>
            <a:prstDash val="solid"/>
            <a:headEnd type="none" len="sm" w="sm"/>
            <a:tailEnd type="oval" len="lg" w="lg"/>
          </a:ln>
        </p:spPr>
      </p:sp>
      <p:sp>
        <p:nvSpPr>
          <p:cNvPr name="AutoShape 20" id="20"/>
          <p:cNvSpPr/>
          <p:nvPr/>
        </p:nvSpPr>
        <p:spPr>
          <a:xfrm flipH="true">
            <a:off x="12380335" y="1807208"/>
            <a:ext cx="2658450" cy="1486050"/>
          </a:xfrm>
          <a:prstGeom prst="line">
            <a:avLst/>
          </a:prstGeom>
          <a:ln cap="rnd" w="9525">
            <a:solidFill>
              <a:srgbClr val="666666"/>
            </a:solidFill>
            <a:prstDash val="solid"/>
            <a:headEnd type="none" len="sm" w="sm"/>
            <a:tailEnd type="oval" len="lg" w="lg"/>
          </a:ln>
        </p:spPr>
      </p:sp>
      <p:sp>
        <p:nvSpPr>
          <p:cNvPr name="TextBox 21" id="21"/>
          <p:cNvSpPr txBox="true"/>
          <p:nvPr/>
        </p:nvSpPr>
        <p:spPr>
          <a:xfrm rot="0">
            <a:off x="6996461" y="4067679"/>
            <a:ext cx="3795165" cy="695325"/>
          </a:xfrm>
          <a:prstGeom prst="rect">
            <a:avLst/>
          </a:prstGeom>
        </p:spPr>
        <p:txBody>
          <a:bodyPr anchor="t" rtlCol="false" tIns="0" lIns="0" bIns="0" rIns="0">
            <a:spAutoFit/>
          </a:bodyPr>
          <a:lstStyle/>
          <a:p>
            <a:pPr algn="ctr">
              <a:lnSpc>
                <a:spcPts val="5399"/>
              </a:lnSpc>
              <a:spcBef>
                <a:spcPct val="0"/>
              </a:spcBef>
            </a:pPr>
            <a:r>
              <a:rPr lang="en-US" sz="4499">
                <a:solidFill>
                  <a:srgbClr val="000000"/>
                </a:solidFill>
                <a:latin typeface="Arimo Bold"/>
                <a:ea typeface="Arimo Bold"/>
                <a:cs typeface="Arimo Bold"/>
                <a:sym typeface="Arimo Bold"/>
              </a:rPr>
              <a:t> supervised</a:t>
            </a:r>
          </a:p>
        </p:txBody>
      </p:sp>
      <p:sp>
        <p:nvSpPr>
          <p:cNvPr name="TextBox 22" id="22"/>
          <p:cNvSpPr txBox="true"/>
          <p:nvPr/>
        </p:nvSpPr>
        <p:spPr>
          <a:xfrm rot="0">
            <a:off x="1028700" y="188295"/>
            <a:ext cx="16276350" cy="885825"/>
          </a:xfrm>
          <a:prstGeom prst="rect">
            <a:avLst/>
          </a:prstGeom>
        </p:spPr>
        <p:txBody>
          <a:bodyPr anchor="t" rtlCol="false" tIns="0" lIns="0" bIns="0" rIns="0">
            <a:spAutoFit/>
          </a:bodyPr>
          <a:lstStyle/>
          <a:p>
            <a:pPr algn="ctr">
              <a:lnSpc>
                <a:spcPts val="6719"/>
              </a:lnSpc>
            </a:pPr>
            <a:r>
              <a:rPr lang="en-US" sz="5599">
                <a:solidFill>
                  <a:srgbClr val="000000"/>
                </a:solidFill>
                <a:latin typeface="Arimo Bold"/>
                <a:ea typeface="Arimo Bold"/>
                <a:cs typeface="Arimo Bold"/>
                <a:sym typeface="Arimo Bold"/>
              </a:rPr>
              <a:t>Supervised Feature Selection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3F7F8"/>
        </a:solidFill>
      </p:bgPr>
    </p:bg>
    <p:spTree>
      <p:nvGrpSpPr>
        <p:cNvPr id="1" name=""/>
        <p:cNvGrpSpPr/>
        <p:nvPr/>
      </p:nvGrpSpPr>
      <p:grpSpPr>
        <a:xfrm>
          <a:off x="0" y="0"/>
          <a:ext cx="0" cy="0"/>
          <a:chOff x="0" y="0"/>
          <a:chExt cx="0" cy="0"/>
        </a:xfrm>
      </p:grpSpPr>
      <p:sp>
        <p:nvSpPr>
          <p:cNvPr name="AutoShape 2" id="2"/>
          <p:cNvSpPr/>
          <p:nvPr/>
        </p:nvSpPr>
        <p:spPr>
          <a:xfrm>
            <a:off x="15223753" y="5191929"/>
            <a:ext cx="4075500" cy="968700"/>
          </a:xfrm>
          <a:prstGeom prst="line">
            <a:avLst/>
          </a:prstGeom>
          <a:ln cap="rnd" w="19050">
            <a:solidFill>
              <a:srgbClr val="45818E"/>
            </a:solidFill>
            <a:prstDash val="solid"/>
            <a:headEnd type="none" len="sm" w="sm"/>
            <a:tailEnd type="oval" len="lg" w="lg"/>
          </a:ln>
        </p:spPr>
      </p:sp>
      <p:sp>
        <p:nvSpPr>
          <p:cNvPr name="AutoShape 3" id="3"/>
          <p:cNvSpPr/>
          <p:nvPr/>
        </p:nvSpPr>
        <p:spPr>
          <a:xfrm>
            <a:off x="9867411" y="2786537"/>
            <a:ext cx="12227100" cy="180300"/>
          </a:xfrm>
          <a:prstGeom prst="line">
            <a:avLst/>
          </a:prstGeom>
          <a:ln cap="rnd" w="19050">
            <a:solidFill>
              <a:srgbClr val="45818E"/>
            </a:solidFill>
            <a:prstDash val="solid"/>
            <a:headEnd type="none" len="sm" w="sm"/>
            <a:tailEnd type="oval" len="lg" w="lg"/>
          </a:ln>
        </p:spPr>
      </p:sp>
      <p:sp>
        <p:nvSpPr>
          <p:cNvPr name="AutoShape 4" id="4"/>
          <p:cNvSpPr/>
          <p:nvPr/>
        </p:nvSpPr>
        <p:spPr>
          <a:xfrm>
            <a:off x="13098063" y="3585126"/>
            <a:ext cx="7352700" cy="455100"/>
          </a:xfrm>
          <a:prstGeom prst="line">
            <a:avLst/>
          </a:prstGeom>
          <a:ln cap="rnd" w="19050">
            <a:solidFill>
              <a:srgbClr val="45818E"/>
            </a:solidFill>
            <a:prstDash val="solid"/>
            <a:headEnd type="none" len="sm" w="sm"/>
            <a:tailEnd type="oval" len="lg" w="lg"/>
          </a:ln>
        </p:spPr>
      </p:sp>
      <p:sp>
        <p:nvSpPr>
          <p:cNvPr name="AutoShape 5" id="5"/>
          <p:cNvSpPr/>
          <p:nvPr/>
        </p:nvSpPr>
        <p:spPr>
          <a:xfrm flipH="true">
            <a:off x="2796120" y="6583277"/>
            <a:ext cx="19023" cy="19050"/>
          </a:xfrm>
          <a:prstGeom prst="line">
            <a:avLst/>
          </a:prstGeom>
          <a:ln cap="rnd" w="19050">
            <a:solidFill>
              <a:srgbClr val="45818E"/>
            </a:solidFill>
            <a:prstDash val="solid"/>
            <a:headEnd type="none" len="sm" w="sm"/>
            <a:tailEnd type="oval" len="lg" w="lg"/>
          </a:ln>
        </p:spPr>
      </p:sp>
      <p:sp>
        <p:nvSpPr>
          <p:cNvPr name="AutoShape 6" id="6"/>
          <p:cNvSpPr/>
          <p:nvPr/>
        </p:nvSpPr>
        <p:spPr>
          <a:xfrm flipH="true">
            <a:off x="15609703" y="4825379"/>
            <a:ext cx="6231900" cy="1864500"/>
          </a:xfrm>
          <a:prstGeom prst="line">
            <a:avLst/>
          </a:prstGeom>
          <a:ln cap="rnd" w="19050">
            <a:solidFill>
              <a:srgbClr val="45818E"/>
            </a:solidFill>
            <a:prstDash val="solid"/>
            <a:headEnd type="none" len="sm" w="sm"/>
            <a:tailEnd type="oval" len="lg" w="lg"/>
          </a:ln>
        </p:spPr>
      </p:sp>
      <p:sp>
        <p:nvSpPr>
          <p:cNvPr name="TextBox 7" id="7"/>
          <p:cNvSpPr txBox="true"/>
          <p:nvPr/>
        </p:nvSpPr>
        <p:spPr>
          <a:xfrm rot="0">
            <a:off x="5371500" y="4643792"/>
            <a:ext cx="7906950" cy="1219200"/>
          </a:xfrm>
          <a:prstGeom prst="rect">
            <a:avLst/>
          </a:prstGeom>
        </p:spPr>
        <p:txBody>
          <a:bodyPr anchor="t" rtlCol="false" tIns="0" lIns="0" bIns="0" rIns="0">
            <a:spAutoFit/>
          </a:bodyPr>
          <a:lstStyle/>
          <a:p>
            <a:pPr algn="l" marL="0" indent="0" lvl="0">
              <a:lnSpc>
                <a:spcPts val="9360"/>
              </a:lnSpc>
              <a:spcBef>
                <a:spcPct val="0"/>
              </a:spcBef>
            </a:pPr>
            <a:r>
              <a:rPr lang="en-US" sz="7800">
                <a:solidFill>
                  <a:srgbClr val="0C343D"/>
                </a:solidFill>
                <a:latin typeface="Arimo Bold"/>
                <a:ea typeface="Arimo Bold"/>
                <a:cs typeface="Arimo Bold"/>
                <a:sym typeface="Arimo Bold"/>
              </a:rPr>
              <a:t>Filter-based </a:t>
            </a:r>
          </a:p>
        </p:txBody>
      </p:sp>
      <p:sp>
        <p:nvSpPr>
          <p:cNvPr name="TextBox 8" id="8"/>
          <p:cNvSpPr txBox="true"/>
          <p:nvPr/>
        </p:nvSpPr>
        <p:spPr>
          <a:xfrm rot="0">
            <a:off x="6921466" y="3405542"/>
            <a:ext cx="2640750" cy="1219200"/>
          </a:xfrm>
          <a:prstGeom prst="rect">
            <a:avLst/>
          </a:prstGeom>
        </p:spPr>
        <p:txBody>
          <a:bodyPr anchor="t" rtlCol="false" tIns="0" lIns="0" bIns="0" rIns="0">
            <a:spAutoFit/>
          </a:bodyPr>
          <a:lstStyle/>
          <a:p>
            <a:pPr algn="l" marL="0" indent="0" lvl="0">
              <a:lnSpc>
                <a:spcPts val="9360"/>
              </a:lnSpc>
              <a:spcBef>
                <a:spcPct val="0"/>
              </a:spcBef>
            </a:pPr>
            <a:r>
              <a:rPr lang="en-US" sz="7800" strike="noStrike" u="none">
                <a:solidFill>
                  <a:srgbClr val="0C343D"/>
                </a:solidFill>
                <a:latin typeface="Arimo Bold"/>
                <a:ea typeface="Arimo Bold"/>
                <a:cs typeface="Arimo Bold"/>
                <a:sym typeface="Arimo Bold"/>
              </a:rPr>
              <a:t>01</a:t>
            </a:r>
          </a:p>
        </p:txBody>
      </p:sp>
      <p:grpSp>
        <p:nvGrpSpPr>
          <p:cNvPr name="Group 9" id="9"/>
          <p:cNvGrpSpPr/>
          <p:nvPr/>
        </p:nvGrpSpPr>
        <p:grpSpPr>
          <a:xfrm rot="0">
            <a:off x="4523789" y="6594149"/>
            <a:ext cx="253379" cy="467368"/>
            <a:chOff x="0" y="0"/>
            <a:chExt cx="179291" cy="330709"/>
          </a:xfrm>
        </p:grpSpPr>
        <p:sp>
          <p:nvSpPr>
            <p:cNvPr name="Freeform 10" id="10"/>
            <p:cNvSpPr/>
            <p:nvPr/>
          </p:nvSpPr>
          <p:spPr>
            <a:xfrm flipH="false" flipV="false" rot="0">
              <a:off x="0" y="0"/>
              <a:ext cx="179324" cy="330708"/>
            </a:xfrm>
            <a:custGeom>
              <a:avLst/>
              <a:gdLst/>
              <a:ahLst/>
              <a:cxnLst/>
              <a:rect r="r" b="b" t="t" l="l"/>
              <a:pathLst>
                <a:path h="330708" w="179324">
                  <a:moveTo>
                    <a:pt x="0" y="0"/>
                  </a:moveTo>
                  <a:lnTo>
                    <a:pt x="0" y="330708"/>
                  </a:lnTo>
                  <a:lnTo>
                    <a:pt x="179324" y="330708"/>
                  </a:lnTo>
                  <a:lnTo>
                    <a:pt x="179324" y="0"/>
                  </a:lnTo>
                  <a:close/>
                </a:path>
              </a:pathLst>
            </a:custGeom>
            <a:solidFill>
              <a:srgbClr val="0C343D"/>
            </a:solidFill>
          </p:spPr>
        </p:sp>
      </p:grpSp>
      <p:grpSp>
        <p:nvGrpSpPr>
          <p:cNvPr name="Group 11" id="11"/>
          <p:cNvGrpSpPr/>
          <p:nvPr/>
        </p:nvGrpSpPr>
        <p:grpSpPr>
          <a:xfrm rot="0">
            <a:off x="4771466" y="6034955"/>
            <a:ext cx="1495757" cy="1191750"/>
            <a:chOff x="0" y="0"/>
            <a:chExt cx="1058397" cy="843283"/>
          </a:xfrm>
        </p:grpSpPr>
        <p:sp>
          <p:nvSpPr>
            <p:cNvPr name="Freeform 12" id="12"/>
            <p:cNvSpPr/>
            <p:nvPr/>
          </p:nvSpPr>
          <p:spPr>
            <a:xfrm flipH="false" flipV="false" rot="0">
              <a:off x="0" y="0"/>
              <a:ext cx="1058418" cy="843280"/>
            </a:xfrm>
            <a:custGeom>
              <a:avLst/>
              <a:gdLst/>
              <a:ahLst/>
              <a:cxnLst/>
              <a:rect r="r" b="b" t="t" l="l"/>
              <a:pathLst>
                <a:path h="843280" w="1058418">
                  <a:moveTo>
                    <a:pt x="2667" y="395732"/>
                  </a:moveTo>
                  <a:cubicBezTo>
                    <a:pt x="2667" y="395732"/>
                    <a:pt x="251079" y="45212"/>
                    <a:pt x="726440" y="0"/>
                  </a:cubicBezTo>
                  <a:lnTo>
                    <a:pt x="714502" y="397002"/>
                  </a:lnTo>
                  <a:cubicBezTo>
                    <a:pt x="713105" y="454152"/>
                    <a:pt x="729107" y="509905"/>
                    <a:pt x="763651" y="553720"/>
                  </a:cubicBezTo>
                  <a:cubicBezTo>
                    <a:pt x="810133" y="610870"/>
                    <a:pt x="899160" y="662559"/>
                    <a:pt x="1058418" y="616077"/>
                  </a:cubicBezTo>
                  <a:cubicBezTo>
                    <a:pt x="1058418" y="616077"/>
                    <a:pt x="779526" y="776732"/>
                    <a:pt x="444881" y="821944"/>
                  </a:cubicBezTo>
                  <a:cubicBezTo>
                    <a:pt x="290830" y="843280"/>
                    <a:pt x="132842" y="808736"/>
                    <a:pt x="0" y="726440"/>
                  </a:cubicBezTo>
                  <a:lnTo>
                    <a:pt x="0" y="395732"/>
                  </a:lnTo>
                  <a:close/>
                </a:path>
              </a:pathLst>
            </a:custGeom>
            <a:solidFill>
              <a:srgbClr val="45818E"/>
            </a:solidFill>
          </p:spPr>
        </p:sp>
      </p:grpSp>
      <p:grpSp>
        <p:nvGrpSpPr>
          <p:cNvPr name="Group 13" id="13"/>
          <p:cNvGrpSpPr/>
          <p:nvPr/>
        </p:nvGrpSpPr>
        <p:grpSpPr>
          <a:xfrm rot="0">
            <a:off x="5756011" y="5929883"/>
            <a:ext cx="1186689" cy="1002276"/>
            <a:chOff x="0" y="0"/>
            <a:chExt cx="839701" cy="709211"/>
          </a:xfrm>
        </p:grpSpPr>
        <p:sp>
          <p:nvSpPr>
            <p:cNvPr name="Freeform 14" id="14"/>
            <p:cNvSpPr/>
            <p:nvPr/>
          </p:nvSpPr>
          <p:spPr>
            <a:xfrm flipH="false" flipV="false" rot="0">
              <a:off x="0" y="0"/>
              <a:ext cx="839597" cy="709168"/>
            </a:xfrm>
            <a:custGeom>
              <a:avLst/>
              <a:gdLst/>
              <a:ahLst/>
              <a:cxnLst/>
              <a:rect r="r" b="b" t="t" l="l"/>
              <a:pathLst>
                <a:path h="709168" w="839597">
                  <a:moveTo>
                    <a:pt x="560832" y="0"/>
                  </a:moveTo>
                  <a:cubicBezTo>
                    <a:pt x="196977" y="24003"/>
                    <a:pt x="25654" y="212471"/>
                    <a:pt x="25654" y="212471"/>
                  </a:cubicBezTo>
                  <a:lnTo>
                    <a:pt x="19050" y="471424"/>
                  </a:lnTo>
                  <a:cubicBezTo>
                    <a:pt x="0" y="609219"/>
                    <a:pt x="111379" y="709168"/>
                    <a:pt x="250317" y="709168"/>
                  </a:cubicBezTo>
                  <a:cubicBezTo>
                    <a:pt x="276098" y="709168"/>
                    <a:pt x="302768" y="705739"/>
                    <a:pt x="329819" y="698500"/>
                  </a:cubicBezTo>
                  <a:lnTo>
                    <a:pt x="574040" y="634746"/>
                  </a:lnTo>
                  <a:lnTo>
                    <a:pt x="713486" y="488696"/>
                  </a:lnTo>
                  <a:lnTo>
                    <a:pt x="839597" y="317373"/>
                  </a:lnTo>
                  <a:lnTo>
                    <a:pt x="763905" y="252349"/>
                  </a:lnTo>
                  <a:lnTo>
                    <a:pt x="615188" y="309499"/>
                  </a:lnTo>
                  <a:lnTo>
                    <a:pt x="478409" y="362585"/>
                  </a:lnTo>
                  <a:lnTo>
                    <a:pt x="270002" y="362585"/>
                  </a:lnTo>
                  <a:lnTo>
                    <a:pt x="236855" y="269621"/>
                  </a:lnTo>
                  <a:cubicBezTo>
                    <a:pt x="425450" y="170053"/>
                    <a:pt x="560832" y="159385"/>
                    <a:pt x="560832" y="159385"/>
                  </a:cubicBezTo>
                  <a:lnTo>
                    <a:pt x="588645" y="106299"/>
                  </a:lnTo>
                  <a:lnTo>
                    <a:pt x="560832" y="0"/>
                  </a:lnTo>
                  <a:close/>
                </a:path>
              </a:pathLst>
            </a:custGeom>
            <a:solidFill>
              <a:srgbClr val="0C343D"/>
            </a:solidFill>
          </p:spPr>
        </p:sp>
      </p:grpSp>
      <p:grpSp>
        <p:nvGrpSpPr>
          <p:cNvPr name="Group 15" id="15"/>
          <p:cNvGrpSpPr/>
          <p:nvPr/>
        </p:nvGrpSpPr>
        <p:grpSpPr>
          <a:xfrm rot="0">
            <a:off x="2026186" y="6832445"/>
            <a:ext cx="549911" cy="701914"/>
            <a:chOff x="0" y="0"/>
            <a:chExt cx="389117" cy="496675"/>
          </a:xfrm>
        </p:grpSpPr>
        <p:sp>
          <p:nvSpPr>
            <p:cNvPr name="Freeform 16" id="16"/>
            <p:cNvSpPr/>
            <p:nvPr/>
          </p:nvSpPr>
          <p:spPr>
            <a:xfrm flipH="false" flipV="false" rot="0">
              <a:off x="0" y="0"/>
              <a:ext cx="389128" cy="496697"/>
            </a:xfrm>
            <a:custGeom>
              <a:avLst/>
              <a:gdLst/>
              <a:ahLst/>
              <a:cxnLst/>
              <a:rect r="r" b="b" t="t" l="l"/>
              <a:pathLst>
                <a:path h="496697" w="389128">
                  <a:moveTo>
                    <a:pt x="163449" y="0"/>
                  </a:moveTo>
                  <a:lnTo>
                    <a:pt x="0" y="241681"/>
                  </a:lnTo>
                  <a:lnTo>
                    <a:pt x="205867" y="496697"/>
                  </a:lnTo>
                  <a:lnTo>
                    <a:pt x="389128" y="342646"/>
                  </a:lnTo>
                  <a:lnTo>
                    <a:pt x="163449" y="0"/>
                  </a:lnTo>
                  <a:close/>
                </a:path>
              </a:pathLst>
            </a:custGeom>
            <a:solidFill>
              <a:srgbClr val="0C343D"/>
            </a:solidFill>
          </p:spPr>
        </p:sp>
      </p:grpSp>
      <p:grpSp>
        <p:nvGrpSpPr>
          <p:cNvPr name="Group 17" id="17"/>
          <p:cNvGrpSpPr/>
          <p:nvPr/>
        </p:nvGrpSpPr>
        <p:grpSpPr>
          <a:xfrm rot="0">
            <a:off x="1497059" y="7173964"/>
            <a:ext cx="1150386" cy="1394381"/>
            <a:chOff x="0" y="0"/>
            <a:chExt cx="814013" cy="986664"/>
          </a:xfrm>
        </p:grpSpPr>
        <p:sp>
          <p:nvSpPr>
            <p:cNvPr name="Freeform 18" id="18"/>
            <p:cNvSpPr/>
            <p:nvPr/>
          </p:nvSpPr>
          <p:spPr>
            <a:xfrm flipH="false" flipV="false" rot="0">
              <a:off x="0" y="0"/>
              <a:ext cx="814070" cy="986663"/>
            </a:xfrm>
            <a:custGeom>
              <a:avLst/>
              <a:gdLst/>
              <a:ahLst/>
              <a:cxnLst/>
              <a:rect r="r" b="b" t="t" l="l"/>
              <a:pathLst>
                <a:path h="986663" w="814070">
                  <a:moveTo>
                    <a:pt x="374523" y="0"/>
                  </a:moveTo>
                  <a:cubicBezTo>
                    <a:pt x="115570" y="46482"/>
                    <a:pt x="18669" y="426339"/>
                    <a:pt x="0" y="969391"/>
                  </a:cubicBezTo>
                  <a:cubicBezTo>
                    <a:pt x="0" y="969391"/>
                    <a:pt x="79629" y="978662"/>
                    <a:pt x="144780" y="941451"/>
                  </a:cubicBezTo>
                  <a:cubicBezTo>
                    <a:pt x="175387" y="924179"/>
                    <a:pt x="205867" y="908304"/>
                    <a:pt x="241681" y="902970"/>
                  </a:cubicBezTo>
                  <a:cubicBezTo>
                    <a:pt x="317373" y="884301"/>
                    <a:pt x="442214" y="872490"/>
                    <a:pt x="537845" y="944118"/>
                  </a:cubicBezTo>
                  <a:cubicBezTo>
                    <a:pt x="537845" y="944118"/>
                    <a:pt x="580263" y="986663"/>
                    <a:pt x="662686" y="950722"/>
                  </a:cubicBezTo>
                  <a:cubicBezTo>
                    <a:pt x="662686" y="950722"/>
                    <a:pt x="814070" y="426212"/>
                    <a:pt x="629539" y="161925"/>
                  </a:cubicBezTo>
                  <a:close/>
                </a:path>
              </a:pathLst>
            </a:custGeom>
            <a:solidFill>
              <a:srgbClr val="45818E"/>
            </a:solidFill>
          </p:spPr>
        </p:sp>
      </p:grpSp>
      <p:grpSp>
        <p:nvGrpSpPr>
          <p:cNvPr name="Group 19" id="19"/>
          <p:cNvGrpSpPr/>
          <p:nvPr/>
        </p:nvGrpSpPr>
        <p:grpSpPr>
          <a:xfrm rot="0">
            <a:off x="1391986" y="8411130"/>
            <a:ext cx="748834" cy="962205"/>
            <a:chOff x="0" y="0"/>
            <a:chExt cx="529875" cy="680856"/>
          </a:xfrm>
        </p:grpSpPr>
        <p:sp>
          <p:nvSpPr>
            <p:cNvPr name="Freeform 20" id="20"/>
            <p:cNvSpPr/>
            <p:nvPr/>
          </p:nvSpPr>
          <p:spPr>
            <a:xfrm flipH="false" flipV="false" rot="0">
              <a:off x="0" y="0"/>
              <a:ext cx="529844" cy="680847"/>
            </a:xfrm>
            <a:custGeom>
              <a:avLst/>
              <a:gdLst/>
              <a:ahLst/>
              <a:cxnLst/>
              <a:rect r="r" b="b" t="t" l="l"/>
              <a:pathLst>
                <a:path h="680847" w="529844">
                  <a:moveTo>
                    <a:pt x="405384" y="0"/>
                  </a:moveTo>
                  <a:cubicBezTo>
                    <a:pt x="367665" y="0"/>
                    <a:pt x="311150" y="7366"/>
                    <a:pt x="260223" y="43434"/>
                  </a:cubicBezTo>
                  <a:cubicBezTo>
                    <a:pt x="260223" y="43434"/>
                    <a:pt x="0" y="374015"/>
                    <a:pt x="179197" y="680847"/>
                  </a:cubicBezTo>
                  <a:lnTo>
                    <a:pt x="277495" y="622427"/>
                  </a:lnTo>
                  <a:cubicBezTo>
                    <a:pt x="277495" y="622427"/>
                    <a:pt x="143383" y="367411"/>
                    <a:pt x="349123" y="222758"/>
                  </a:cubicBezTo>
                  <a:lnTo>
                    <a:pt x="378333" y="212090"/>
                  </a:lnTo>
                  <a:lnTo>
                    <a:pt x="378333" y="289052"/>
                  </a:lnTo>
                  <a:lnTo>
                    <a:pt x="378333" y="602488"/>
                  </a:lnTo>
                  <a:lnTo>
                    <a:pt x="509905" y="602488"/>
                  </a:lnTo>
                  <a:lnTo>
                    <a:pt x="509905" y="291846"/>
                  </a:lnTo>
                  <a:lnTo>
                    <a:pt x="529844" y="24892"/>
                  </a:lnTo>
                  <a:cubicBezTo>
                    <a:pt x="499237" y="10287"/>
                    <a:pt x="471424" y="4953"/>
                    <a:pt x="448818" y="3683"/>
                  </a:cubicBezTo>
                  <a:cubicBezTo>
                    <a:pt x="448818" y="3683"/>
                    <a:pt x="431546" y="127"/>
                    <a:pt x="405384" y="127"/>
                  </a:cubicBezTo>
                  <a:close/>
                </a:path>
              </a:pathLst>
            </a:custGeom>
            <a:solidFill>
              <a:srgbClr val="0C343D"/>
            </a:solidFill>
          </p:spPr>
        </p:sp>
      </p:grpSp>
      <p:sp>
        <p:nvSpPr>
          <p:cNvPr name="Freeform 21" id="21"/>
          <p:cNvSpPr/>
          <p:nvPr/>
        </p:nvSpPr>
        <p:spPr>
          <a:xfrm flipH="false" flipV="false" rot="0">
            <a:off x="2245779" y="6106257"/>
            <a:ext cx="2430239" cy="3509320"/>
          </a:xfrm>
          <a:custGeom>
            <a:avLst/>
            <a:gdLst/>
            <a:ahLst/>
            <a:cxnLst/>
            <a:rect r="r" b="b" t="t" l="l"/>
            <a:pathLst>
              <a:path h="3509320" w="2430239">
                <a:moveTo>
                  <a:pt x="0" y="0"/>
                </a:moveTo>
                <a:lnTo>
                  <a:pt x="2430239" y="0"/>
                </a:lnTo>
                <a:lnTo>
                  <a:pt x="2430239" y="3509320"/>
                </a:lnTo>
                <a:lnTo>
                  <a:pt x="0" y="3509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2245779" y="6106257"/>
            <a:ext cx="2150624" cy="3460546"/>
          </a:xfrm>
          <a:custGeom>
            <a:avLst/>
            <a:gdLst/>
            <a:ahLst/>
            <a:cxnLst/>
            <a:rect r="r" b="b" t="t" l="l"/>
            <a:pathLst>
              <a:path h="3460546" w="2150624">
                <a:moveTo>
                  <a:pt x="0" y="0"/>
                </a:moveTo>
                <a:lnTo>
                  <a:pt x="2150624" y="0"/>
                </a:lnTo>
                <a:lnTo>
                  <a:pt x="2150624" y="3460547"/>
                </a:lnTo>
                <a:lnTo>
                  <a:pt x="0" y="3460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230614" y="2976361"/>
            <a:ext cx="3717565" cy="3618104"/>
          </a:xfrm>
          <a:custGeom>
            <a:avLst/>
            <a:gdLst/>
            <a:ahLst/>
            <a:cxnLst/>
            <a:rect r="r" b="b" t="t" l="l"/>
            <a:pathLst>
              <a:path h="3618104" w="3717565">
                <a:moveTo>
                  <a:pt x="0" y="0"/>
                </a:moveTo>
                <a:lnTo>
                  <a:pt x="3717566" y="0"/>
                </a:lnTo>
                <a:lnTo>
                  <a:pt x="3717566" y="3618104"/>
                </a:lnTo>
                <a:lnTo>
                  <a:pt x="0" y="36181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4" id="24"/>
          <p:cNvGrpSpPr/>
          <p:nvPr/>
        </p:nvGrpSpPr>
        <p:grpSpPr>
          <a:xfrm rot="0">
            <a:off x="1230614" y="3293429"/>
            <a:ext cx="2024922" cy="3301010"/>
            <a:chOff x="0" y="0"/>
            <a:chExt cx="1432835" cy="2335795"/>
          </a:xfrm>
        </p:grpSpPr>
        <p:sp>
          <p:nvSpPr>
            <p:cNvPr name="Freeform 25" id="25"/>
            <p:cNvSpPr/>
            <p:nvPr/>
          </p:nvSpPr>
          <p:spPr>
            <a:xfrm flipH="false" flipV="false" rot="0">
              <a:off x="0" y="0"/>
              <a:ext cx="1432814" cy="2335784"/>
            </a:xfrm>
            <a:custGeom>
              <a:avLst/>
              <a:gdLst/>
              <a:ahLst/>
              <a:cxnLst/>
              <a:rect r="r" b="b" t="t" l="l"/>
              <a:pathLst>
                <a:path h="2335784" w="1432814">
                  <a:moveTo>
                    <a:pt x="1432814" y="2241550"/>
                  </a:moveTo>
                  <a:cubicBezTo>
                    <a:pt x="914908" y="2335784"/>
                    <a:pt x="597535" y="2171192"/>
                    <a:pt x="407670" y="1983867"/>
                  </a:cubicBezTo>
                  <a:cubicBezTo>
                    <a:pt x="254889" y="1831086"/>
                    <a:pt x="161925" y="1631950"/>
                    <a:pt x="131445" y="1419479"/>
                  </a:cubicBezTo>
                  <a:cubicBezTo>
                    <a:pt x="0" y="516636"/>
                    <a:pt x="450088" y="146050"/>
                    <a:pt x="772795" y="0"/>
                  </a:cubicBezTo>
                  <a:cubicBezTo>
                    <a:pt x="467360" y="565658"/>
                    <a:pt x="5334" y="1798066"/>
                    <a:pt x="1432814" y="2241550"/>
                  </a:cubicBezTo>
                  <a:close/>
                </a:path>
              </a:pathLst>
            </a:custGeom>
            <a:solidFill>
              <a:srgbClr val="134F5C">
                <a:alpha val="56471"/>
              </a:srgbClr>
            </a:solidFill>
          </p:spPr>
        </p:sp>
      </p:grpSp>
      <p:sp>
        <p:nvSpPr>
          <p:cNvPr name="Freeform 26" id="26"/>
          <p:cNvSpPr/>
          <p:nvPr/>
        </p:nvSpPr>
        <p:spPr>
          <a:xfrm flipH="false" flipV="false" rot="0">
            <a:off x="2166944" y="3575619"/>
            <a:ext cx="2724922" cy="1929783"/>
          </a:xfrm>
          <a:custGeom>
            <a:avLst/>
            <a:gdLst/>
            <a:ahLst/>
            <a:cxnLst/>
            <a:rect r="r" b="b" t="t" l="l"/>
            <a:pathLst>
              <a:path h="1929783" w="2724922">
                <a:moveTo>
                  <a:pt x="0" y="0"/>
                </a:moveTo>
                <a:lnTo>
                  <a:pt x="2724921" y="0"/>
                </a:lnTo>
                <a:lnTo>
                  <a:pt x="2724921" y="1929783"/>
                </a:lnTo>
                <a:lnTo>
                  <a:pt x="0" y="19297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27" id="27"/>
          <p:cNvGrpSpPr/>
          <p:nvPr/>
        </p:nvGrpSpPr>
        <p:grpSpPr>
          <a:xfrm rot="0">
            <a:off x="3144573" y="4691417"/>
            <a:ext cx="489840" cy="249674"/>
            <a:chOff x="0" y="0"/>
            <a:chExt cx="346611" cy="176669"/>
          </a:xfrm>
        </p:grpSpPr>
        <p:sp>
          <p:nvSpPr>
            <p:cNvPr name="Freeform 28" id="28"/>
            <p:cNvSpPr/>
            <p:nvPr/>
          </p:nvSpPr>
          <p:spPr>
            <a:xfrm flipH="false" flipV="false" rot="0">
              <a:off x="0" y="0"/>
              <a:ext cx="346583" cy="176657"/>
            </a:xfrm>
            <a:custGeom>
              <a:avLst/>
              <a:gdLst/>
              <a:ahLst/>
              <a:cxnLst/>
              <a:rect r="r" b="b" t="t" l="l"/>
              <a:pathLst>
                <a:path h="176657" w="346583">
                  <a:moveTo>
                    <a:pt x="337312" y="99568"/>
                  </a:moveTo>
                  <a:cubicBezTo>
                    <a:pt x="337312" y="99568"/>
                    <a:pt x="239014" y="0"/>
                    <a:pt x="69088" y="65024"/>
                  </a:cubicBezTo>
                  <a:cubicBezTo>
                    <a:pt x="49149" y="73025"/>
                    <a:pt x="27940" y="86360"/>
                    <a:pt x="14605" y="104902"/>
                  </a:cubicBezTo>
                  <a:cubicBezTo>
                    <a:pt x="1397" y="120904"/>
                    <a:pt x="0" y="150114"/>
                    <a:pt x="17272" y="163322"/>
                  </a:cubicBezTo>
                  <a:cubicBezTo>
                    <a:pt x="37211" y="176657"/>
                    <a:pt x="61087" y="167259"/>
                    <a:pt x="79629" y="157988"/>
                  </a:cubicBezTo>
                  <a:cubicBezTo>
                    <a:pt x="103632" y="144653"/>
                    <a:pt x="127508" y="131445"/>
                    <a:pt x="154051" y="123444"/>
                  </a:cubicBezTo>
                  <a:cubicBezTo>
                    <a:pt x="212471" y="104902"/>
                    <a:pt x="273558" y="100965"/>
                    <a:pt x="333248" y="114173"/>
                  </a:cubicBezTo>
                  <a:cubicBezTo>
                    <a:pt x="341249" y="116840"/>
                    <a:pt x="346583" y="100838"/>
                    <a:pt x="337185" y="99568"/>
                  </a:cubicBezTo>
                  <a:close/>
                </a:path>
              </a:pathLst>
            </a:custGeom>
            <a:solidFill>
              <a:srgbClr val="D9EAD3"/>
            </a:solidFill>
          </p:spPr>
        </p:sp>
      </p:grpSp>
      <p:grpSp>
        <p:nvGrpSpPr>
          <p:cNvPr name="Group 29" id="29"/>
          <p:cNvGrpSpPr/>
          <p:nvPr/>
        </p:nvGrpSpPr>
        <p:grpSpPr>
          <a:xfrm rot="0">
            <a:off x="4499403" y="4349898"/>
            <a:ext cx="223373" cy="249674"/>
            <a:chOff x="0" y="0"/>
            <a:chExt cx="158059" cy="176669"/>
          </a:xfrm>
        </p:grpSpPr>
        <p:sp>
          <p:nvSpPr>
            <p:cNvPr name="Freeform 30" id="30"/>
            <p:cNvSpPr/>
            <p:nvPr/>
          </p:nvSpPr>
          <p:spPr>
            <a:xfrm flipH="false" flipV="false" rot="0">
              <a:off x="0" y="0"/>
              <a:ext cx="157988" cy="176657"/>
            </a:xfrm>
            <a:custGeom>
              <a:avLst/>
              <a:gdLst/>
              <a:ahLst/>
              <a:cxnLst/>
              <a:rect r="r" b="b" t="t" l="l"/>
              <a:pathLst>
                <a:path h="176657" w="157988">
                  <a:moveTo>
                    <a:pt x="108966" y="6731"/>
                  </a:moveTo>
                  <a:cubicBezTo>
                    <a:pt x="75692" y="0"/>
                    <a:pt x="43815" y="16002"/>
                    <a:pt x="25273" y="42545"/>
                  </a:cubicBezTo>
                  <a:cubicBezTo>
                    <a:pt x="0" y="77089"/>
                    <a:pt x="10668" y="176657"/>
                    <a:pt x="10668" y="176657"/>
                  </a:cubicBezTo>
                  <a:cubicBezTo>
                    <a:pt x="10668" y="175387"/>
                    <a:pt x="11938" y="173990"/>
                    <a:pt x="11938" y="171323"/>
                  </a:cubicBezTo>
                  <a:cubicBezTo>
                    <a:pt x="13208" y="169926"/>
                    <a:pt x="14605" y="168656"/>
                    <a:pt x="14605" y="164719"/>
                  </a:cubicBezTo>
                  <a:lnTo>
                    <a:pt x="14605" y="163322"/>
                  </a:lnTo>
                  <a:cubicBezTo>
                    <a:pt x="22606" y="154051"/>
                    <a:pt x="30607" y="143383"/>
                    <a:pt x="39751" y="135509"/>
                  </a:cubicBezTo>
                  <a:cubicBezTo>
                    <a:pt x="53086" y="126238"/>
                    <a:pt x="67691" y="120904"/>
                    <a:pt x="84963" y="116840"/>
                  </a:cubicBezTo>
                  <a:cubicBezTo>
                    <a:pt x="112776" y="110236"/>
                    <a:pt x="146050" y="103505"/>
                    <a:pt x="152654" y="70358"/>
                  </a:cubicBezTo>
                  <a:cubicBezTo>
                    <a:pt x="157988" y="42418"/>
                    <a:pt x="136652" y="11938"/>
                    <a:pt x="108839" y="6604"/>
                  </a:cubicBezTo>
                  <a:close/>
                </a:path>
              </a:pathLst>
            </a:custGeom>
            <a:solidFill>
              <a:srgbClr val="D9EAD3"/>
            </a:solidFill>
          </p:spPr>
        </p:sp>
      </p:grpSp>
      <p:grpSp>
        <p:nvGrpSpPr>
          <p:cNvPr name="Group 31" id="31"/>
          <p:cNvGrpSpPr/>
          <p:nvPr/>
        </p:nvGrpSpPr>
        <p:grpSpPr>
          <a:xfrm rot="0">
            <a:off x="2977582" y="7098954"/>
            <a:ext cx="972146" cy="872685"/>
            <a:chOff x="0" y="0"/>
            <a:chExt cx="687891" cy="617512"/>
          </a:xfrm>
        </p:grpSpPr>
        <p:sp>
          <p:nvSpPr>
            <p:cNvPr name="Freeform 32" id="32"/>
            <p:cNvSpPr/>
            <p:nvPr/>
          </p:nvSpPr>
          <p:spPr>
            <a:xfrm flipH="false" flipV="false" rot="0">
              <a:off x="0" y="0"/>
              <a:ext cx="687832" cy="617474"/>
            </a:xfrm>
            <a:custGeom>
              <a:avLst/>
              <a:gdLst/>
              <a:ahLst/>
              <a:cxnLst/>
              <a:rect r="r" b="b" t="t" l="l"/>
              <a:pathLst>
                <a:path h="617474" w="687832">
                  <a:moveTo>
                    <a:pt x="343916" y="0"/>
                  </a:moveTo>
                  <a:cubicBezTo>
                    <a:pt x="154051" y="0"/>
                    <a:pt x="0" y="138049"/>
                    <a:pt x="0" y="308102"/>
                  </a:cubicBezTo>
                  <a:cubicBezTo>
                    <a:pt x="0" y="478155"/>
                    <a:pt x="154051" y="617474"/>
                    <a:pt x="343916" y="617474"/>
                  </a:cubicBezTo>
                  <a:cubicBezTo>
                    <a:pt x="533781" y="617474"/>
                    <a:pt x="687832" y="478028"/>
                    <a:pt x="687832" y="308102"/>
                  </a:cubicBezTo>
                  <a:cubicBezTo>
                    <a:pt x="687832" y="138176"/>
                    <a:pt x="533908" y="0"/>
                    <a:pt x="343916" y="0"/>
                  </a:cubicBezTo>
                  <a:close/>
                </a:path>
              </a:pathLst>
            </a:custGeom>
            <a:solidFill>
              <a:srgbClr val="0C343D"/>
            </a:solidFill>
          </p:spPr>
        </p:sp>
      </p:grpSp>
      <p:grpSp>
        <p:nvGrpSpPr>
          <p:cNvPr name="Group 33" id="33"/>
          <p:cNvGrpSpPr/>
          <p:nvPr/>
        </p:nvGrpSpPr>
        <p:grpSpPr>
          <a:xfrm rot="0">
            <a:off x="3099568" y="7207795"/>
            <a:ext cx="728151" cy="653077"/>
            <a:chOff x="0" y="0"/>
            <a:chExt cx="515240" cy="462117"/>
          </a:xfrm>
        </p:grpSpPr>
        <p:sp>
          <p:nvSpPr>
            <p:cNvPr name="Freeform 34" id="34"/>
            <p:cNvSpPr/>
            <p:nvPr/>
          </p:nvSpPr>
          <p:spPr>
            <a:xfrm flipH="false" flipV="false" rot="0">
              <a:off x="0" y="0"/>
              <a:ext cx="515239" cy="462026"/>
            </a:xfrm>
            <a:custGeom>
              <a:avLst/>
              <a:gdLst/>
              <a:ahLst/>
              <a:cxnLst/>
              <a:rect r="r" b="b" t="t" l="l"/>
              <a:pathLst>
                <a:path h="462026" w="515239">
                  <a:moveTo>
                    <a:pt x="515239" y="231013"/>
                  </a:moveTo>
                  <a:cubicBezTo>
                    <a:pt x="515239" y="358521"/>
                    <a:pt x="399669" y="462026"/>
                    <a:pt x="257556" y="462026"/>
                  </a:cubicBezTo>
                  <a:cubicBezTo>
                    <a:pt x="115443" y="462026"/>
                    <a:pt x="0" y="358521"/>
                    <a:pt x="0" y="231013"/>
                  </a:cubicBezTo>
                  <a:cubicBezTo>
                    <a:pt x="0" y="103505"/>
                    <a:pt x="115570" y="0"/>
                    <a:pt x="257683" y="0"/>
                  </a:cubicBezTo>
                  <a:cubicBezTo>
                    <a:pt x="399796" y="0"/>
                    <a:pt x="515239" y="103632"/>
                    <a:pt x="515239" y="231013"/>
                  </a:cubicBezTo>
                  <a:close/>
                </a:path>
              </a:pathLst>
            </a:custGeom>
            <a:solidFill>
              <a:srgbClr val="D9EAD3"/>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0">
            <a:off x="0" y="-190500"/>
            <a:ext cx="8581785" cy="10477500"/>
            <a:chOff x="0" y="0"/>
            <a:chExt cx="11442379" cy="13970000"/>
          </a:xfrm>
        </p:grpSpPr>
        <p:sp>
          <p:nvSpPr>
            <p:cNvPr name="Freeform 3" id="3"/>
            <p:cNvSpPr/>
            <p:nvPr/>
          </p:nvSpPr>
          <p:spPr>
            <a:xfrm flipH="false" flipV="false" rot="0">
              <a:off x="0" y="0"/>
              <a:ext cx="11442350" cy="13970000"/>
            </a:xfrm>
            <a:custGeom>
              <a:avLst/>
              <a:gdLst/>
              <a:ahLst/>
              <a:cxnLst/>
              <a:rect r="r" b="b" t="t" l="l"/>
              <a:pathLst>
                <a:path h="13970000" w="11442350">
                  <a:moveTo>
                    <a:pt x="0" y="0"/>
                  </a:moveTo>
                  <a:lnTo>
                    <a:pt x="11442350" y="0"/>
                  </a:lnTo>
                  <a:lnTo>
                    <a:pt x="11442350" y="13970000"/>
                  </a:lnTo>
                  <a:lnTo>
                    <a:pt x="0" y="13970000"/>
                  </a:lnTo>
                  <a:lnTo>
                    <a:pt x="0" y="0"/>
                  </a:lnTo>
                  <a:close/>
                </a:path>
              </a:pathLst>
            </a:custGeom>
            <a:blipFill>
              <a:blip r:embed="rId2"/>
              <a:stretch>
                <a:fillRect l="0" t="-11430" r="0" b="-11430"/>
              </a:stretch>
            </a:blipFill>
          </p:spPr>
        </p:sp>
      </p:grpSp>
      <p:sp>
        <p:nvSpPr>
          <p:cNvPr name="AutoShape 4" id="4"/>
          <p:cNvSpPr/>
          <p:nvPr/>
        </p:nvSpPr>
        <p:spPr>
          <a:xfrm rot="7173568">
            <a:off x="3165525" y="-143538"/>
            <a:ext cx="18947486" cy="13924980"/>
          </a:xfrm>
          <a:prstGeom prst="rect">
            <a:avLst/>
          </a:prstGeom>
          <a:solidFill>
            <a:srgbClr val="FFFFFF"/>
          </a:solidFill>
        </p:spPr>
      </p:sp>
      <p:grpSp>
        <p:nvGrpSpPr>
          <p:cNvPr name="Group 5" id="5"/>
          <p:cNvGrpSpPr>
            <a:grpSpLocks noChangeAspect="true"/>
          </p:cNvGrpSpPr>
          <p:nvPr/>
        </p:nvGrpSpPr>
        <p:grpSpPr>
          <a:xfrm rot="0">
            <a:off x="2620130" y="7568663"/>
            <a:ext cx="3138957" cy="2718337"/>
            <a:chOff x="0" y="0"/>
            <a:chExt cx="6350000" cy="5499100"/>
          </a:xfrm>
        </p:grpSpPr>
        <p:sp>
          <p:nvSpPr>
            <p:cNvPr name="Freeform 6" id="6"/>
            <p:cNvSpPr/>
            <p:nvPr/>
          </p:nvSpPr>
          <p:spPr>
            <a:xfrm flipH="false" flipV="false" rot="0">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31356E"/>
            </a:solidFill>
          </p:spPr>
        </p:sp>
      </p:grpSp>
      <p:sp>
        <p:nvSpPr>
          <p:cNvPr name="Freeform 7" id="7"/>
          <p:cNvSpPr/>
          <p:nvPr/>
        </p:nvSpPr>
        <p:spPr>
          <a:xfrm flipH="false" flipV="false" rot="0">
            <a:off x="9028662" y="3489819"/>
            <a:ext cx="1382404" cy="5909025"/>
          </a:xfrm>
          <a:custGeom>
            <a:avLst/>
            <a:gdLst/>
            <a:ahLst/>
            <a:cxnLst/>
            <a:rect r="r" b="b" t="t" l="l"/>
            <a:pathLst>
              <a:path h="5909025" w="1382404">
                <a:moveTo>
                  <a:pt x="0" y="0"/>
                </a:moveTo>
                <a:lnTo>
                  <a:pt x="1382404" y="0"/>
                </a:lnTo>
                <a:lnTo>
                  <a:pt x="1382404" y="5909025"/>
                </a:lnTo>
                <a:lnTo>
                  <a:pt x="0" y="5909025"/>
                </a:lnTo>
                <a:lnTo>
                  <a:pt x="0" y="0"/>
                </a:lnTo>
                <a:close/>
              </a:path>
            </a:pathLst>
          </a:custGeom>
          <a:blipFill>
            <a:blip r:embed="rId3">
              <a:extLst>
                <a:ext uri="{96DAC541-7B7A-43D3-8B79-37D633B846F1}">
                  <asvg:svgBlip xmlns:asvg="http://schemas.microsoft.com/office/drawing/2016/SVG/main" r:embed="rId4"/>
                </a:ext>
              </a:extLst>
            </a:blip>
            <a:stretch>
              <a:fillRect l="-591" t="0" r="-591" b="0"/>
            </a:stretch>
          </a:blipFill>
        </p:spPr>
      </p:sp>
      <p:sp>
        <p:nvSpPr>
          <p:cNvPr name="TextBox 8" id="8"/>
          <p:cNvSpPr txBox="true"/>
          <p:nvPr/>
        </p:nvSpPr>
        <p:spPr>
          <a:xfrm rot="0">
            <a:off x="9589089" y="4151939"/>
            <a:ext cx="131573" cy="525728"/>
          </a:xfrm>
          <a:prstGeom prst="rect">
            <a:avLst/>
          </a:prstGeom>
        </p:spPr>
        <p:txBody>
          <a:bodyPr anchor="t" rtlCol="false" tIns="0" lIns="0" bIns="0" rIns="0">
            <a:spAutoFit/>
          </a:bodyPr>
          <a:lstStyle/>
          <a:p>
            <a:pPr algn="l">
              <a:lnSpc>
                <a:spcPts val="3937"/>
              </a:lnSpc>
            </a:pPr>
            <a:r>
              <a:rPr lang="en-US" sz="2812">
                <a:solidFill>
                  <a:srgbClr val="DCD7E5"/>
                </a:solidFill>
                <a:latin typeface="Montserrat"/>
                <a:ea typeface="Montserrat"/>
                <a:cs typeface="Montserrat"/>
                <a:sym typeface="Montserrat"/>
              </a:rPr>
              <a:t>1</a:t>
            </a:r>
          </a:p>
        </p:txBody>
      </p:sp>
      <p:sp>
        <p:nvSpPr>
          <p:cNvPr name="TextBox 9" id="9"/>
          <p:cNvSpPr txBox="true"/>
          <p:nvPr/>
        </p:nvSpPr>
        <p:spPr>
          <a:xfrm rot="0">
            <a:off x="9144000" y="1222869"/>
            <a:ext cx="6292641" cy="1504950"/>
          </a:xfrm>
          <a:prstGeom prst="rect">
            <a:avLst/>
          </a:prstGeom>
        </p:spPr>
        <p:txBody>
          <a:bodyPr anchor="t" rtlCol="false" tIns="0" lIns="0" bIns="0" rIns="0">
            <a:spAutoFit/>
          </a:bodyPr>
          <a:lstStyle/>
          <a:p>
            <a:pPr algn="l" marL="0" indent="0" lvl="0">
              <a:lnSpc>
                <a:spcPts val="5879"/>
              </a:lnSpc>
              <a:spcBef>
                <a:spcPct val="0"/>
              </a:spcBef>
            </a:pPr>
            <a:r>
              <a:rPr lang="en-US" sz="4899" strike="noStrike" u="none">
                <a:solidFill>
                  <a:srgbClr val="000000"/>
                </a:solidFill>
                <a:latin typeface="Arimo Bold"/>
                <a:ea typeface="Arimo Bold"/>
                <a:cs typeface="Arimo Bold"/>
                <a:sym typeface="Arimo Bold"/>
              </a:rPr>
              <a:t>Filter-based Feature Selection</a:t>
            </a:r>
          </a:p>
        </p:txBody>
      </p:sp>
      <p:sp>
        <p:nvSpPr>
          <p:cNvPr name="TextBox 10" id="10"/>
          <p:cNvSpPr txBox="true"/>
          <p:nvPr/>
        </p:nvSpPr>
        <p:spPr>
          <a:xfrm rot="0">
            <a:off x="10857944" y="5653759"/>
            <a:ext cx="6379258" cy="1228725"/>
          </a:xfrm>
          <a:prstGeom prst="rect">
            <a:avLst/>
          </a:prstGeom>
        </p:spPr>
        <p:txBody>
          <a:bodyPr anchor="t" rtlCol="false" tIns="0" lIns="0" bIns="0" rIns="0">
            <a:spAutoFit/>
          </a:bodyPr>
          <a:lstStyle/>
          <a:p>
            <a:pPr algn="l" marL="0" indent="0" lvl="0">
              <a:lnSpc>
                <a:spcPts val="2879"/>
              </a:lnSpc>
              <a:spcBef>
                <a:spcPct val="0"/>
              </a:spcBef>
            </a:pPr>
            <a:r>
              <a:rPr lang="en-US" sz="2399" strike="noStrike" u="none">
                <a:solidFill>
                  <a:srgbClr val="000000"/>
                </a:solidFill>
                <a:latin typeface="Arimo Bold"/>
                <a:ea typeface="Arimo Bold"/>
                <a:cs typeface="Arimo Bold"/>
                <a:sym typeface="Arimo Bold"/>
              </a:rPr>
              <a:t>Feature Ranking</a:t>
            </a:r>
          </a:p>
          <a:p>
            <a:pPr algn="l" marL="0" indent="0" lvl="0">
              <a:lnSpc>
                <a:spcPts val="2279"/>
              </a:lnSpc>
              <a:spcBef>
                <a:spcPct val="0"/>
              </a:spcBef>
            </a:pPr>
            <a:r>
              <a:rPr lang="en-US" sz="1899" strike="noStrike" u="none">
                <a:solidFill>
                  <a:srgbClr val="000000"/>
                </a:solidFill>
                <a:latin typeface="Arimo Bold"/>
                <a:ea typeface="Arimo Bold"/>
                <a:cs typeface="Arimo Bold"/>
                <a:sym typeface="Arimo Bold"/>
              </a:rPr>
              <a:t>Features are ranked based on statistical measures, such as correlation , fisher score, mutual information, or chi-squared statistics.</a:t>
            </a:r>
          </a:p>
        </p:txBody>
      </p:sp>
      <p:sp>
        <p:nvSpPr>
          <p:cNvPr name="TextBox 11" id="11"/>
          <p:cNvSpPr txBox="true"/>
          <p:nvPr/>
        </p:nvSpPr>
        <p:spPr>
          <a:xfrm rot="0">
            <a:off x="10857944" y="7634959"/>
            <a:ext cx="6369981" cy="1228725"/>
          </a:xfrm>
          <a:prstGeom prst="rect">
            <a:avLst/>
          </a:prstGeom>
        </p:spPr>
        <p:txBody>
          <a:bodyPr anchor="t" rtlCol="false" tIns="0" lIns="0" bIns="0" rIns="0">
            <a:spAutoFit/>
          </a:bodyPr>
          <a:lstStyle/>
          <a:p>
            <a:pPr algn="l" marL="0" indent="0" lvl="0">
              <a:lnSpc>
                <a:spcPts val="2879"/>
              </a:lnSpc>
              <a:spcBef>
                <a:spcPct val="0"/>
              </a:spcBef>
            </a:pPr>
            <a:r>
              <a:rPr lang="en-US" sz="2399" strike="noStrike" u="none">
                <a:solidFill>
                  <a:srgbClr val="000000"/>
                </a:solidFill>
                <a:latin typeface="Arimo Bold"/>
                <a:ea typeface="Arimo Bold"/>
                <a:cs typeface="Arimo Bold"/>
                <a:sym typeface="Arimo Bold"/>
              </a:rPr>
              <a:t>Feature Selection</a:t>
            </a:r>
          </a:p>
          <a:p>
            <a:pPr algn="l" marL="0" indent="0" lvl="0">
              <a:lnSpc>
                <a:spcPts val="2279"/>
              </a:lnSpc>
              <a:spcBef>
                <a:spcPct val="0"/>
              </a:spcBef>
            </a:pPr>
            <a:r>
              <a:rPr lang="en-US" sz="1899" strike="noStrike" u="none">
                <a:solidFill>
                  <a:srgbClr val="000000"/>
                </a:solidFill>
                <a:latin typeface="Arimo Bold"/>
                <a:ea typeface="Arimo Bold"/>
                <a:cs typeface="Arimo Bold"/>
                <a:sym typeface="Arimo Bold"/>
              </a:rPr>
              <a:t>A threshold or cutoff point is applied to the ranked features, selecting those that meet the criteria for relevance.</a:t>
            </a:r>
          </a:p>
        </p:txBody>
      </p:sp>
      <p:sp>
        <p:nvSpPr>
          <p:cNvPr name="TextBox 12" id="12"/>
          <p:cNvSpPr txBox="true"/>
          <p:nvPr/>
        </p:nvSpPr>
        <p:spPr>
          <a:xfrm rot="0">
            <a:off x="10857944" y="3962365"/>
            <a:ext cx="6715681" cy="942975"/>
          </a:xfrm>
          <a:prstGeom prst="rect">
            <a:avLst/>
          </a:prstGeom>
        </p:spPr>
        <p:txBody>
          <a:bodyPr anchor="t" rtlCol="false" tIns="0" lIns="0" bIns="0" rIns="0">
            <a:spAutoFit/>
          </a:bodyPr>
          <a:lstStyle/>
          <a:p>
            <a:pPr algn="l" marL="0" indent="0" lvl="0">
              <a:lnSpc>
                <a:spcPts val="2879"/>
              </a:lnSpc>
              <a:spcBef>
                <a:spcPct val="0"/>
              </a:spcBef>
            </a:pPr>
            <a:r>
              <a:rPr lang="en-US" sz="2400" strike="noStrike" u="none">
                <a:solidFill>
                  <a:srgbClr val="000000"/>
                </a:solidFill>
                <a:latin typeface="Arimo Bold"/>
                <a:ea typeface="Arimo Bold"/>
                <a:cs typeface="Arimo Bold"/>
                <a:sym typeface="Arimo Bold"/>
              </a:rPr>
              <a:t>Data Preprocessing</a:t>
            </a:r>
          </a:p>
          <a:p>
            <a:pPr algn="l" marL="0" indent="0" lvl="0">
              <a:lnSpc>
                <a:spcPts val="2279"/>
              </a:lnSpc>
              <a:spcBef>
                <a:spcPct val="0"/>
              </a:spcBef>
            </a:pPr>
            <a:r>
              <a:rPr lang="en-US" sz="1899" strike="noStrike" u="none">
                <a:solidFill>
                  <a:srgbClr val="000000"/>
                </a:solidFill>
                <a:latin typeface="Arimo Bold"/>
                <a:ea typeface="Arimo Bold"/>
                <a:cs typeface="Arimo Bold"/>
                <a:sym typeface="Arimo Bold"/>
              </a:rPr>
              <a:t>The initial step involves cleaning, scaling, and transforming the data.</a:t>
            </a:r>
          </a:p>
        </p:txBody>
      </p:sp>
      <p:sp>
        <p:nvSpPr>
          <p:cNvPr name="TextBox 13" id="13"/>
          <p:cNvSpPr txBox="true"/>
          <p:nvPr/>
        </p:nvSpPr>
        <p:spPr>
          <a:xfrm rot="0">
            <a:off x="9654875" y="6157655"/>
            <a:ext cx="203002" cy="471500"/>
          </a:xfrm>
          <a:prstGeom prst="rect">
            <a:avLst/>
          </a:prstGeom>
        </p:spPr>
        <p:txBody>
          <a:bodyPr anchor="t" rtlCol="false" tIns="0" lIns="0" bIns="0" rIns="0">
            <a:spAutoFit/>
          </a:bodyPr>
          <a:lstStyle/>
          <a:p>
            <a:pPr algn="l">
              <a:lnSpc>
                <a:spcPts val="3937"/>
              </a:lnSpc>
            </a:pPr>
            <a:r>
              <a:rPr lang="en-US" sz="2812">
                <a:solidFill>
                  <a:srgbClr val="DCD7E5"/>
                </a:solidFill>
                <a:latin typeface="Montserrat"/>
                <a:ea typeface="Montserrat"/>
                <a:cs typeface="Montserrat"/>
                <a:sym typeface="Montserrat"/>
              </a:rPr>
              <a:t>2</a:t>
            </a:r>
          </a:p>
        </p:txBody>
      </p:sp>
      <p:sp>
        <p:nvSpPr>
          <p:cNvPr name="TextBox 14" id="14"/>
          <p:cNvSpPr txBox="true"/>
          <p:nvPr/>
        </p:nvSpPr>
        <p:spPr>
          <a:xfrm rot="0">
            <a:off x="9654875" y="8206459"/>
            <a:ext cx="201513" cy="471500"/>
          </a:xfrm>
          <a:prstGeom prst="rect">
            <a:avLst/>
          </a:prstGeom>
        </p:spPr>
        <p:txBody>
          <a:bodyPr anchor="t" rtlCol="false" tIns="0" lIns="0" bIns="0" rIns="0">
            <a:spAutoFit/>
          </a:bodyPr>
          <a:lstStyle/>
          <a:p>
            <a:pPr algn="l">
              <a:lnSpc>
                <a:spcPts val="3937"/>
              </a:lnSpc>
            </a:pPr>
            <a:r>
              <a:rPr lang="en-US" sz="2812">
                <a:solidFill>
                  <a:srgbClr val="DCD7E5"/>
                </a:solidFill>
                <a:latin typeface="Montserrat"/>
                <a:ea typeface="Montserrat"/>
                <a:cs typeface="Montserrat"/>
                <a:sym typeface="Montserrat"/>
              </a:rPr>
              <a:t>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6065" y="865107"/>
            <a:ext cx="16395062" cy="8556785"/>
          </a:xfrm>
          <a:custGeom>
            <a:avLst/>
            <a:gdLst/>
            <a:ahLst/>
            <a:cxnLst/>
            <a:rect r="r" b="b" t="t" l="l"/>
            <a:pathLst>
              <a:path h="8556785" w="16395062">
                <a:moveTo>
                  <a:pt x="0" y="0"/>
                </a:moveTo>
                <a:lnTo>
                  <a:pt x="16395061" y="0"/>
                </a:lnTo>
                <a:lnTo>
                  <a:pt x="16395061" y="8556786"/>
                </a:lnTo>
                <a:lnTo>
                  <a:pt x="0" y="8556786"/>
                </a:lnTo>
                <a:lnTo>
                  <a:pt x="0" y="0"/>
                </a:lnTo>
                <a:close/>
              </a:path>
            </a:pathLst>
          </a:custGeom>
          <a:blipFill>
            <a:blip r:embed="rId3"/>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DAGNptiFUf4</dc:identifier>
  <dcterms:modified xsi:type="dcterms:W3CDTF">2011-08-01T06:04:30Z</dcterms:modified>
  <cp:revision>1</cp:revision>
  <dc:title>fatureSelection</dc:title>
</cp:coreProperties>
</file>